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769" r:id="rId1"/>
    <p:sldMasterId id="2147483770" r:id="rId2"/>
    <p:sldMasterId id="2147483771" r:id="rId3"/>
  </p:sldMasterIdLst>
  <p:notesMasterIdLst>
    <p:notesMasterId r:id="rId10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377" r:id="rId20"/>
    <p:sldId id="272" r:id="rId21"/>
    <p:sldId id="274" r:id="rId22"/>
    <p:sldId id="276" r:id="rId23"/>
    <p:sldId id="277" r:id="rId24"/>
    <p:sldId id="279" r:id="rId25"/>
    <p:sldId id="280" r:id="rId26"/>
    <p:sldId id="281" r:id="rId27"/>
    <p:sldId id="282" r:id="rId28"/>
    <p:sldId id="284" r:id="rId29"/>
    <p:sldId id="285" r:id="rId30"/>
    <p:sldId id="286" r:id="rId31"/>
    <p:sldId id="288" r:id="rId32"/>
    <p:sldId id="291" r:id="rId33"/>
    <p:sldId id="292" r:id="rId34"/>
    <p:sldId id="293" r:id="rId35"/>
    <p:sldId id="294" r:id="rId36"/>
    <p:sldId id="296" r:id="rId37"/>
    <p:sldId id="299" r:id="rId38"/>
    <p:sldId id="300" r:id="rId39"/>
    <p:sldId id="301" r:id="rId40"/>
    <p:sldId id="302" r:id="rId41"/>
    <p:sldId id="303" r:id="rId42"/>
    <p:sldId id="304" r:id="rId43"/>
    <p:sldId id="305" r:id="rId44"/>
    <p:sldId id="306" r:id="rId45"/>
    <p:sldId id="307" r:id="rId46"/>
    <p:sldId id="309"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5" r:id="rId62"/>
    <p:sldId id="327" r:id="rId63"/>
    <p:sldId id="329" r:id="rId64"/>
    <p:sldId id="330" r:id="rId65"/>
    <p:sldId id="331" r:id="rId66"/>
    <p:sldId id="332" r:id="rId67"/>
    <p:sldId id="333" r:id="rId68"/>
    <p:sldId id="378" r:id="rId69"/>
    <p:sldId id="336" r:id="rId70"/>
    <p:sldId id="337" r:id="rId71"/>
    <p:sldId id="340" r:id="rId72"/>
    <p:sldId id="341" r:id="rId73"/>
    <p:sldId id="342" r:id="rId74"/>
    <p:sldId id="343" r:id="rId75"/>
    <p:sldId id="345" r:id="rId76"/>
    <p:sldId id="346" r:id="rId77"/>
    <p:sldId id="347" r:id="rId78"/>
    <p:sldId id="348" r:id="rId79"/>
    <p:sldId id="350" r:id="rId80"/>
    <p:sldId id="351" r:id="rId81"/>
    <p:sldId id="352" r:id="rId82"/>
    <p:sldId id="353" r:id="rId83"/>
    <p:sldId id="354" r:id="rId84"/>
    <p:sldId id="360" r:id="rId85"/>
    <p:sldId id="361" r:id="rId86"/>
    <p:sldId id="364" r:id="rId87"/>
    <p:sldId id="365" r:id="rId88"/>
    <p:sldId id="366" r:id="rId89"/>
    <p:sldId id="367" r:id="rId90"/>
    <p:sldId id="368" r:id="rId91"/>
    <p:sldId id="369" r:id="rId92"/>
    <p:sldId id="370" r:id="rId93"/>
    <p:sldId id="371" r:id="rId94"/>
    <p:sldId id="372" r:id="rId95"/>
    <p:sldId id="373" r:id="rId96"/>
    <p:sldId id="374" r:id="rId97"/>
    <p:sldId id="375" r:id="rId98"/>
    <p:sldId id="380" r:id="rId99"/>
  </p:sldIdLst>
  <p:sldSz cx="9144000" cy="6858000" type="screen4x3"/>
  <p:notesSz cx="6858000" cy="9144000"/>
  <p:defaultTextStyle>
    <a:lvl1pPr marL="0" indent="0" algn="l" defTabSz="457200" rtl="0" fontAlgn="base">
      <a:lnSpc>
        <a:spcPct val="100000"/>
      </a:lnSpc>
      <a:spcBef>
        <a:spcPct val="0"/>
      </a:spcBef>
      <a:spcAft>
        <a:spcPct val="0"/>
      </a:spcAft>
      <a:buNone/>
      <a:defRPr lang="en-US" sz="1800" b="0" i="0" u="none" baseline="0" dirty="0" smtClean="0">
        <a:solidFill>
          <a:schemeClr val="tx1"/>
        </a:solidFill>
        <a:latin typeface="Gill Sans MT" pitchFamily="34" charset="0"/>
      </a:defRPr>
    </a:lvl1pPr>
    <a:lvl2pPr marL="457200" indent="0">
      <a:lnSpc>
        <a:spcPct val="100000"/>
      </a:lnSpc>
      <a:spcBef>
        <a:spcPct val="0"/>
      </a:spcBef>
      <a:spcAft>
        <a:spcPct val="0"/>
      </a:spcAft>
      <a:buNone/>
      <a:defRPr lang="en-US" sz="1800" b="0" i="0" u="none" dirty="0" smtClean="0">
        <a:solidFill>
          <a:schemeClr val="tx1"/>
        </a:solidFill>
        <a:latin typeface="Gill Sans MT" pitchFamily="34" charset="0"/>
      </a:defRPr>
    </a:lvl2pPr>
    <a:lvl3pPr marL="914400" indent="0">
      <a:lnSpc>
        <a:spcPct val="100000"/>
      </a:lnSpc>
      <a:spcBef>
        <a:spcPct val="0"/>
      </a:spcBef>
      <a:spcAft>
        <a:spcPct val="0"/>
      </a:spcAft>
      <a:buNone/>
      <a:defRPr lang="en-US" sz="1800" b="0" i="0" u="none" dirty="0" smtClean="0">
        <a:solidFill>
          <a:schemeClr val="tx1"/>
        </a:solidFill>
        <a:latin typeface="Gill Sans MT" pitchFamily="34" charset="0"/>
      </a:defRPr>
    </a:lvl3pPr>
    <a:lvl4pPr marL="1371600" indent="0">
      <a:lnSpc>
        <a:spcPct val="100000"/>
      </a:lnSpc>
      <a:spcBef>
        <a:spcPct val="0"/>
      </a:spcBef>
      <a:spcAft>
        <a:spcPct val="0"/>
      </a:spcAft>
      <a:buNone/>
      <a:defRPr lang="en-US" sz="1800" b="0" i="0" u="none" dirty="0" smtClean="0">
        <a:solidFill>
          <a:schemeClr val="tx1"/>
        </a:solidFill>
        <a:latin typeface="Gill Sans MT" pitchFamily="34" charset="0"/>
      </a:defRPr>
    </a:lvl4pPr>
    <a:lvl5pPr marL="1828800" indent="0">
      <a:lnSpc>
        <a:spcPct val="100000"/>
      </a:lnSpc>
      <a:spcBef>
        <a:spcPct val="0"/>
      </a:spcBef>
      <a:spcAft>
        <a:spcPct val="0"/>
      </a:spcAft>
      <a:buNone/>
      <a:defRPr lang="en-US" sz="1800" b="0" i="0" u="none" dirty="0" smtClean="0">
        <a:solidFill>
          <a:schemeClr val="tx1"/>
        </a:solidFill>
        <a:latin typeface="Gill Sans MT" pitchFamily="34" charset="0"/>
      </a:defRPr>
    </a:lvl5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573"/>
    <p:restoredTop sz="94705"/>
  </p:normalViewPr>
  <p:slideViewPr>
    <p:cSldViewPr snapToGrid="0">
      <p:cViewPr varScale="1">
        <p:scale>
          <a:sx n="108" d="100"/>
          <a:sy n="108" d="100"/>
        </p:scale>
        <p:origin x="1596" y="102"/>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slide" Target="slides/slide60.xml"/><Relationship Id="rId68" Type="http://schemas.openxmlformats.org/officeDocument/2006/relationships/slide" Target="slides/slide65.xml"/><Relationship Id="rId84" Type="http://schemas.openxmlformats.org/officeDocument/2006/relationships/slide" Target="slides/slide81.xml"/><Relationship Id="rId89" Type="http://schemas.openxmlformats.org/officeDocument/2006/relationships/slide" Target="slides/slide86.xml"/><Relationship Id="rId7" Type="http://schemas.openxmlformats.org/officeDocument/2006/relationships/slide" Target="slides/slide4.xml"/><Relationship Id="rId71" Type="http://schemas.openxmlformats.org/officeDocument/2006/relationships/slide" Target="slides/slide68.xml"/><Relationship Id="rId92" Type="http://schemas.openxmlformats.org/officeDocument/2006/relationships/slide" Target="slides/slide89.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slide" Target="slides/slide84.xml"/><Relationship Id="rId102" Type="http://schemas.openxmlformats.org/officeDocument/2006/relationships/viewProps" Target="viewProps.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90" Type="http://schemas.openxmlformats.org/officeDocument/2006/relationships/slide" Target="slides/slide87.xml"/><Relationship Id="rId95" Type="http://schemas.openxmlformats.org/officeDocument/2006/relationships/slide" Target="slides/slide92.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100" Type="http://schemas.openxmlformats.org/officeDocument/2006/relationships/notesMaster" Target="notesMasters/notesMaster1.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slide" Target="slides/slide82.xml"/><Relationship Id="rId93" Type="http://schemas.openxmlformats.org/officeDocument/2006/relationships/slide" Target="slides/slide90.xml"/><Relationship Id="rId98" Type="http://schemas.openxmlformats.org/officeDocument/2006/relationships/slide" Target="slides/slide9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103" Type="http://schemas.openxmlformats.org/officeDocument/2006/relationships/theme" Target="theme/theme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slide" Target="slides/slide85.xml"/><Relationship Id="rId91" Type="http://schemas.openxmlformats.org/officeDocument/2006/relationships/slide" Target="slides/slide88.xml"/><Relationship Id="rId96" Type="http://schemas.openxmlformats.org/officeDocument/2006/relationships/slide" Target="slides/slide93.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slide" Target="slides/slide83.xml"/><Relationship Id="rId94" Type="http://schemas.openxmlformats.org/officeDocument/2006/relationships/slide" Target="slides/slide91.xml"/><Relationship Id="rId99" Type="http://schemas.openxmlformats.org/officeDocument/2006/relationships/slide" Target="slides/slide96.xml"/><Relationship Id="rId10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slide" Target="slides/slide52.xml"/><Relationship Id="rId76" Type="http://schemas.openxmlformats.org/officeDocument/2006/relationships/slide" Target="slides/slide73.xml"/><Relationship Id="rId97" Type="http://schemas.openxmlformats.org/officeDocument/2006/relationships/slide" Target="slides/slide94.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0" name="Text Box 140"/>
          <p:cNvSpPr>
            <a:spLocks noGrp="1"/>
          </p:cNvSpPr>
          <p:nvPr>
            <p:ph type="hdr" sz="quarter"/>
          </p:nvPr>
        </p:nvSpPr>
        <p:spPr>
          <a:xfrm>
            <a:off x="0" y="0"/>
            <a:ext cx="2971800" cy="457200"/>
          </a:xfrm>
          <a:prstGeom prst="rect">
            <a:avLst/>
          </a:prstGeom>
          <a:ln>
            <a:noFill/>
          </a:ln>
        </p:spPr>
        <p:txBody>
          <a:bodyPr numCol="1"/>
          <a:lstStyle/>
          <a:p>
            <a:endParaRPr/>
          </a:p>
        </p:txBody>
      </p:sp>
      <p:sp>
        <p:nvSpPr>
          <p:cNvPr id="141" name="Text Box 141"/>
          <p:cNvSpPr>
            <a:spLocks noGrp="1"/>
          </p:cNvSpPr>
          <p:nvPr>
            <p:ph type="dt" idx="1"/>
          </p:nvPr>
        </p:nvSpPr>
        <p:spPr>
          <a:xfrm>
            <a:off x="3884612" y="0"/>
            <a:ext cx="2971800" cy="457200"/>
          </a:xfrm>
          <a:prstGeom prst="rect">
            <a:avLst/>
          </a:prstGeom>
          <a:ln>
            <a:noFill/>
          </a:ln>
        </p:spPr>
        <p:txBody>
          <a:bodyPr numCol="1"/>
          <a:lstStyle/>
          <a:p>
            <a:pPr algn="r"/>
            <a:r>
              <a:rPr lang="en-US" sz="1200" dirty="0">
                <a:latin typeface="Arial" pitchFamily="34" charset="0"/>
              </a:rPr>
              <a:t>*</a:t>
            </a:r>
          </a:p>
        </p:txBody>
      </p:sp>
      <p:sp>
        <p:nvSpPr>
          <p:cNvPr id="142" name="Text Box 142"/>
          <p:cNvSpPr>
            <a:spLocks noGrp="1" noRot="1" noChangeAspect="1"/>
          </p:cNvSpPr>
          <p:nvPr>
            <p:ph type="sldImg" idx="2"/>
          </p:nvPr>
        </p:nvSpPr>
        <p:spPr>
          <a:xfrm>
            <a:off x="1143000" y="685800"/>
            <a:ext cx="4572000" cy="3429000"/>
          </a:xfrm>
          <a:prstGeom prst="rect">
            <a:avLst/>
          </a:prstGeom>
          <a:ln w="12700">
            <a:solidFill>
              <a:srgbClr val="000000"/>
            </a:solidFill>
            <a:round/>
            <a:headEnd/>
            <a:tailEnd/>
          </a:ln>
        </p:spPr>
      </p:sp>
      <p:sp>
        <p:nvSpPr>
          <p:cNvPr id="143" name="Text Box 143"/>
          <p:cNvSpPr>
            <a:spLocks noGrp="1"/>
          </p:cNvSpPr>
          <p:nvPr>
            <p:ph type="body" sz="quarter" idx="3"/>
          </p:nvPr>
        </p:nvSpPr>
        <p:spPr>
          <a:xfrm>
            <a:off x="685800" y="4343400"/>
            <a:ext cx="5486400" cy="4114800"/>
          </a:xfrm>
          <a:prstGeom prst="rect">
            <a:avLst/>
          </a:prstGeom>
          <a:ln>
            <a:noFill/>
          </a:ln>
        </p:spPr>
        <p:txBody>
          <a:bodyPr numCol="1"/>
          <a:lstStyle/>
          <a:p>
            <a:endParaRPr/>
          </a:p>
          <a:p>
            <a:endParaRPr/>
          </a:p>
          <a:p>
            <a:endParaRPr/>
          </a:p>
          <a:p>
            <a:endParaRPr/>
          </a:p>
          <a:p>
            <a:endParaRPr/>
          </a:p>
        </p:txBody>
      </p:sp>
      <p:sp>
        <p:nvSpPr>
          <p:cNvPr id="144" name="Text Box 144"/>
          <p:cNvSpPr>
            <a:spLocks noGrp="1"/>
          </p:cNvSpPr>
          <p:nvPr>
            <p:ph type="ftr" sz="quarter" idx="4"/>
          </p:nvPr>
        </p:nvSpPr>
        <p:spPr>
          <a:xfrm>
            <a:off x="0" y="8685212"/>
            <a:ext cx="2971800" cy="457200"/>
          </a:xfrm>
          <a:prstGeom prst="rect">
            <a:avLst/>
          </a:prstGeom>
          <a:ln>
            <a:noFill/>
          </a:ln>
        </p:spPr>
        <p:txBody>
          <a:bodyPr numCol="1" anchor="b"/>
          <a:lstStyle/>
          <a:p>
            <a:endParaRPr/>
          </a:p>
        </p:txBody>
      </p:sp>
      <p:sp>
        <p:nvSpPr>
          <p:cNvPr id="145" name="Text Box 145"/>
          <p:cNvSpPr>
            <a:spLocks noGrp="1"/>
          </p:cNvSpPr>
          <p:nvPr>
            <p:ph type="sldNum" sz="quarter" idx="5"/>
          </p:nvPr>
        </p:nvSpPr>
        <p:spPr>
          <a:xfrm>
            <a:off x="3884612" y="8685212"/>
            <a:ext cx="2971800" cy="457200"/>
          </a:xfrm>
          <a:prstGeom prst="rect">
            <a:avLst/>
          </a:prstGeom>
          <a:ln>
            <a:noFill/>
          </a:ln>
        </p:spPr>
        <p:txBody>
          <a:bodyPr numCol="1" anchor="b"/>
          <a:lstStyle/>
          <a:p>
            <a:pPr algn="r"/>
            <a:r>
              <a:rPr lang="en-US" sz="1200" dirty="0">
                <a:latin typeface="Calibri" pitchFamily="34" charset="0"/>
              </a:rPr>
              <a:t>*</a:t>
            </a: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 name="Text Box 422"/>
          <p:cNvSpPr>
            <a:spLocks noGrp="1" noRot="1" noChangeAspect="1"/>
          </p:cNvSpPr>
          <p:nvPr>
            <p:ph type="sldImg"/>
          </p:nvPr>
        </p:nvSpPr>
        <p:spPr>
          <a:xfrm>
            <a:off x="1143000" y="685800"/>
            <a:ext cx="4572000" cy="3429000"/>
          </a:xfrm>
          <a:prstGeom prst="rect">
            <a:avLst/>
          </a:prstGeom>
          <a:noFill/>
          <a:ln>
            <a:solidFill>
              <a:srgbClr val="000000">
                <a:alpha val="100000"/>
              </a:srgbClr>
            </a:solidFill>
            <a:miter lim="524288"/>
            <a:headEnd/>
            <a:tailEnd/>
          </a:ln>
        </p:spPr>
      </p:sp>
      <p:sp>
        <p:nvSpPr>
          <p:cNvPr id="423" name="Text Box 423"/>
          <p:cNvSpPr>
            <a:spLocks noGrp="1"/>
          </p:cNvSpPr>
          <p:nvPr>
            <p:ph type="body" idx="1"/>
          </p:nvPr>
        </p:nvSpPr>
        <p:spPr>
          <a:xfrm>
            <a:off x="685800" y="4343400"/>
            <a:ext cx="5486400" cy="4114800"/>
          </a:xfrm>
          <a:prstGeom prst="rect">
            <a:avLst/>
          </a:prstGeom>
          <a:noFill/>
          <a:ln>
            <a:noFill/>
          </a:ln>
        </p:spPr>
        <p:txBody>
          <a:bodyPr wrap="square" lIns="91440" tIns="45720" rIns="91440" bIns="45720" numCol="1" anchor="t"/>
          <a:lstStyle/>
          <a:p>
            <a:pPr>
              <a:spcBef>
                <a:spcPct val="0"/>
              </a:spcBef>
            </a:pPr>
            <a:r>
              <a:rPr lang="en-US" dirty="0"/>
              <a:t>APD Procedure 5</a:t>
            </a:r>
          </a:p>
        </p:txBody>
      </p:sp>
      <p:sp>
        <p:nvSpPr>
          <p:cNvPr id="424" name="Text Box 424"/>
          <p:cNvSpPr txBox="1">
            <a:spLocks/>
          </p:cNvSpPr>
          <p:nvPr/>
        </p:nvSpPr>
        <p:spPr>
          <a:xfrm>
            <a:off x="3884612" y="8685212"/>
            <a:ext cx="2971800" cy="457200"/>
          </a:xfrm>
          <a:prstGeom prst="rect">
            <a:avLst/>
          </a:prstGeom>
          <a:noFill/>
          <a:ln>
            <a:noFill/>
          </a:ln>
        </p:spPr>
        <p:txBody>
          <a:bodyPr numCol="1" anchor="b"/>
          <a:lstStyle/>
          <a:p>
            <a:pPr marL="0" indent="0" algn="r"/>
            <a:r>
              <a:rPr lang="en-US" sz="1200" dirty="0">
                <a:latin typeface="Arial" pitchFamily="34" charset="0"/>
              </a:rPr>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numCol="1"/>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numCol="1"/>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C9600221-B624-45B7-9E68-D1D79752583D}" type="slidenum">
              <a:rPr lang="en-US"/>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Vertical Text Placeholder 2"/>
          <p:cNvSpPr>
            <a:spLocks noGrp="1"/>
          </p:cNvSpPr>
          <p:nvPr>
            <p:ph type="body" orient="vert" idx="1"/>
          </p:nvPr>
        </p:nvSpPr>
        <p:spPr/>
        <p:txBody>
          <a:bodyPr vert="eaVert"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C543D10D-1B83-4EE9-8835-AFAF7628ADB8}" type="slidenum">
              <a:rPr lang="en-US"/>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numCol="1"/>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8A0F8399-60D2-4F5D-9CEE-64FA3803ED83}" type="slidenum">
              <a:rPr lang="en-US"/>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numCol="1"/>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numCol="1"/>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C9600221-B624-45B7-9E68-D1D79752583D}"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Content Placeholder 2"/>
          <p:cNvSpPr>
            <a:spLocks noGrp="1"/>
          </p:cNvSpPr>
          <p:nvPr>
            <p:ph idx="1"/>
          </p:nvPr>
        </p:nvSpPr>
        <p:spPr/>
        <p:txBody>
          <a:bodyPr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A5BC7F78-48E6-4BBC-B0E1-56BD2A17FC9C}"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numCol="1"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numCol="1"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5" name="Footer Placeholder 4"/>
          <p:cNvSpPr>
            <a:spLocks noGrp="1"/>
          </p:cNvSpPr>
          <p:nvPr>
            <p:ph type="ftr" sz="quarter" idx="11"/>
          </p:nvPr>
        </p:nvSpPr>
        <p:spPr/>
        <p:txBody>
          <a:bodyPr numCol="1"/>
          <a:lstStyle/>
          <a:p>
            <a:endParaRPr lang="en-US"/>
          </a:p>
        </p:txBody>
      </p:sp>
      <p:sp>
        <p:nvSpPr>
          <p:cNvPr id="6" name="Slide Number Placeholder 5"/>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numCol="1"/>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numCol="1"/>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numCol="1"/>
          <a:lstStyle>
            <a:lvl1pPr>
              <a:defRPr/>
            </a:lvl1pPr>
          </a:lstStyle>
          <a:p>
            <a:endParaRPr lang="en-US"/>
          </a:p>
        </p:txBody>
      </p:sp>
      <p:sp>
        <p:nvSpPr>
          <p:cNvPr id="6" name="Footer Placeholder 5"/>
          <p:cNvSpPr>
            <a:spLocks noGrp="1"/>
          </p:cNvSpPr>
          <p:nvPr>
            <p:ph type="ftr" sz="quarter" idx="11"/>
          </p:nvPr>
        </p:nvSpPr>
        <p:spPr/>
        <p:txBody>
          <a:bodyPr numCol="1"/>
          <a:lstStyle>
            <a:lvl1pPr>
              <a:defRPr/>
            </a:lvl1pPr>
          </a:lstStyle>
          <a:p>
            <a:endParaRPr lang="en-US"/>
          </a:p>
        </p:txBody>
      </p:sp>
      <p:sp>
        <p:nvSpPr>
          <p:cNvPr id="7" name="Slide Number Placeholder 6"/>
          <p:cNvSpPr>
            <a:spLocks noGrp="1"/>
          </p:cNvSpPr>
          <p:nvPr>
            <p:ph type="sldNum" sz="quarter" idx="12"/>
          </p:nvPr>
        </p:nvSpPr>
        <p:spPr/>
        <p:txBody>
          <a:bodyPr numCol="1"/>
          <a:lstStyle>
            <a:lvl1pPr>
              <a:defRPr/>
            </a:lvl1pPr>
          </a:lstStyle>
          <a:p>
            <a:fld id="{146B05A8-4507-4941-A8ED-92C83DD237DC}" type="slidenum">
              <a:rPr lang="en-US"/>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numCol="1"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numCol="1"/>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numCol="1"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numCol="1"/>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8" name="Footer Placeholder 7"/>
          <p:cNvSpPr>
            <a:spLocks noGrp="1"/>
          </p:cNvSpPr>
          <p:nvPr>
            <p:ph type="ftr" sz="quarter" idx="11"/>
          </p:nvPr>
        </p:nvSpPr>
        <p:spPr/>
        <p:txBody>
          <a:bodyPr numCol="1"/>
          <a:lstStyle/>
          <a:p>
            <a:endParaRPr lang="en-US"/>
          </a:p>
        </p:txBody>
      </p:sp>
      <p:sp>
        <p:nvSpPr>
          <p:cNvPr id="9" name="Slide Number Placeholder 8"/>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Date Placeholder 2"/>
          <p:cNvSpPr>
            <a:spLocks noGrp="1"/>
          </p:cNvSpPr>
          <p:nvPr>
            <p:ph type="dt" sz="half" idx="10"/>
          </p:nvPr>
        </p:nvSpPr>
        <p:spPr/>
        <p:txBody>
          <a:bodyPr numCol="1"/>
          <a:lstStyle>
            <a:lvl1pPr>
              <a:defRPr/>
            </a:lvl1pPr>
          </a:lstStyle>
          <a:p>
            <a:endParaRPr lang="en-US"/>
          </a:p>
        </p:txBody>
      </p:sp>
      <p:sp>
        <p:nvSpPr>
          <p:cNvPr id="4" name="Footer Placeholder 3"/>
          <p:cNvSpPr>
            <a:spLocks noGrp="1"/>
          </p:cNvSpPr>
          <p:nvPr>
            <p:ph type="ftr" sz="quarter" idx="11"/>
          </p:nvPr>
        </p:nvSpPr>
        <p:spPr/>
        <p:txBody>
          <a:bodyPr numCol="1"/>
          <a:lstStyle>
            <a:lvl1pPr>
              <a:defRPr/>
            </a:lvl1pPr>
          </a:lstStyle>
          <a:p>
            <a:endParaRPr lang="en-US"/>
          </a:p>
        </p:txBody>
      </p:sp>
      <p:sp>
        <p:nvSpPr>
          <p:cNvPr id="5" name="Slide Number Placeholder 4"/>
          <p:cNvSpPr>
            <a:spLocks noGrp="1"/>
          </p:cNvSpPr>
          <p:nvPr>
            <p:ph type="sldNum" sz="quarter" idx="12"/>
          </p:nvPr>
        </p:nvSpPr>
        <p:spPr/>
        <p:txBody>
          <a:bodyPr numCol="1"/>
          <a:lstStyle>
            <a:lvl1pPr>
              <a:defRPr/>
            </a:lvl1pPr>
          </a:lstStyle>
          <a:p>
            <a:fld id="{2D52B7B6-6F1B-4A62-B87E-81AD4998D87E}" type="slidenum">
              <a:rPr lang="en-US"/>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numCol="1"/>
          <a:lstStyle>
            <a:lvl1pPr>
              <a:defRPr/>
            </a:lvl1pPr>
          </a:lstStyle>
          <a:p>
            <a:endParaRPr lang="en-US"/>
          </a:p>
        </p:txBody>
      </p:sp>
      <p:sp>
        <p:nvSpPr>
          <p:cNvPr id="3" name="Footer Placeholder 2"/>
          <p:cNvSpPr>
            <a:spLocks noGrp="1"/>
          </p:cNvSpPr>
          <p:nvPr>
            <p:ph type="ftr" sz="quarter" idx="11"/>
          </p:nvPr>
        </p:nvSpPr>
        <p:spPr/>
        <p:txBody>
          <a:bodyPr numCol="1"/>
          <a:lstStyle>
            <a:lvl1pPr>
              <a:defRPr/>
            </a:lvl1pPr>
          </a:lstStyle>
          <a:p>
            <a:endParaRPr lang="en-US"/>
          </a:p>
        </p:txBody>
      </p:sp>
      <p:sp>
        <p:nvSpPr>
          <p:cNvPr id="4" name="Slide Number Placeholder 3"/>
          <p:cNvSpPr>
            <a:spLocks noGrp="1"/>
          </p:cNvSpPr>
          <p:nvPr>
            <p:ph type="sldNum" sz="quarter" idx="12"/>
          </p:nvPr>
        </p:nvSpPr>
        <p:spPr/>
        <p:txBody>
          <a:bodyPr numCol="1"/>
          <a:lstStyle>
            <a:lvl1pPr>
              <a:defRPr/>
            </a:lvl1pPr>
          </a:lstStyle>
          <a:p>
            <a:fld id="{08F7B79A-4EA2-44AE-9F7F-F6A143AD2234}" type="slidenum">
              <a:rPr lang="en-US"/>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numCol="1"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numCol="1"/>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numCol="1"/>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6" name="Footer Placeholder 5"/>
          <p:cNvSpPr>
            <a:spLocks noGrp="1"/>
          </p:cNvSpPr>
          <p:nvPr>
            <p:ph type="ftr" sz="quarter" idx="11"/>
          </p:nvPr>
        </p:nvSpPr>
        <p:spPr/>
        <p:txBody>
          <a:bodyPr numCol="1"/>
          <a:lstStyle/>
          <a:p>
            <a:endParaRPr lang="en-US"/>
          </a:p>
        </p:txBody>
      </p:sp>
      <p:sp>
        <p:nvSpPr>
          <p:cNvPr id="7" name="Slide Number Placeholder 6"/>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Content Placeholder 2"/>
          <p:cNvSpPr>
            <a:spLocks noGrp="1"/>
          </p:cNvSpPr>
          <p:nvPr>
            <p:ph idx="1"/>
          </p:nvPr>
        </p:nvSpPr>
        <p:spPr/>
        <p:txBody>
          <a:bodyPr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A5BC7F78-48E6-4BBC-B0E1-56BD2A17FC9C}" type="slidenum">
              <a:rPr lang="en-US"/>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numCol="1"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numCol="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numCol="1"/>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6" name="Footer Placeholder 5"/>
          <p:cNvSpPr>
            <a:spLocks noGrp="1"/>
          </p:cNvSpPr>
          <p:nvPr>
            <p:ph type="ftr" sz="quarter" idx="11"/>
          </p:nvPr>
        </p:nvSpPr>
        <p:spPr/>
        <p:txBody>
          <a:bodyPr numCol="1"/>
          <a:lstStyle/>
          <a:p>
            <a:endParaRPr lang="en-US"/>
          </a:p>
        </p:txBody>
      </p:sp>
      <p:sp>
        <p:nvSpPr>
          <p:cNvPr id="7" name="Slide Number Placeholder 6"/>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Vertical Text Placeholder 2"/>
          <p:cNvSpPr>
            <a:spLocks noGrp="1"/>
          </p:cNvSpPr>
          <p:nvPr>
            <p:ph type="body" orient="vert" idx="1"/>
          </p:nvPr>
        </p:nvSpPr>
        <p:spPr/>
        <p:txBody>
          <a:bodyPr vert="eaVert"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C543D10D-1B83-4EE9-8835-AFAF7628ADB8}" type="slidenum">
              <a:rPr lang="en-US"/>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numCol="1"/>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8A0F8399-60D2-4F5D-9CEE-64FA3803ED83}" type="slidenum">
              <a:rPr lang="en-US"/>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numCol="1"/>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numCol="1"/>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C9600221-B624-45B7-9E68-D1D79752583D}" type="slidenum">
              <a:rPr lang="en-US"/>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Content Placeholder 2"/>
          <p:cNvSpPr>
            <a:spLocks noGrp="1"/>
          </p:cNvSpPr>
          <p:nvPr>
            <p:ph idx="1"/>
          </p:nvPr>
        </p:nvSpPr>
        <p:spPr/>
        <p:txBody>
          <a:bodyPr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A5BC7F78-48E6-4BBC-B0E1-56BD2A17FC9C}" type="slidenum">
              <a:rPr lang="en-US"/>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numCol="1"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numCol="1"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5" name="Footer Placeholder 4"/>
          <p:cNvSpPr>
            <a:spLocks noGrp="1"/>
          </p:cNvSpPr>
          <p:nvPr>
            <p:ph type="ftr" sz="quarter" idx="11"/>
          </p:nvPr>
        </p:nvSpPr>
        <p:spPr/>
        <p:txBody>
          <a:bodyPr numCol="1"/>
          <a:lstStyle/>
          <a:p>
            <a:endParaRPr lang="en-US"/>
          </a:p>
        </p:txBody>
      </p:sp>
      <p:sp>
        <p:nvSpPr>
          <p:cNvPr id="6" name="Slide Number Placeholder 5"/>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numCol="1"/>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numCol="1"/>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numCol="1"/>
          <a:lstStyle>
            <a:lvl1pPr>
              <a:defRPr/>
            </a:lvl1pPr>
          </a:lstStyle>
          <a:p>
            <a:endParaRPr lang="en-US"/>
          </a:p>
        </p:txBody>
      </p:sp>
      <p:sp>
        <p:nvSpPr>
          <p:cNvPr id="6" name="Footer Placeholder 5"/>
          <p:cNvSpPr>
            <a:spLocks noGrp="1"/>
          </p:cNvSpPr>
          <p:nvPr>
            <p:ph type="ftr" sz="quarter" idx="11"/>
          </p:nvPr>
        </p:nvSpPr>
        <p:spPr/>
        <p:txBody>
          <a:bodyPr numCol="1"/>
          <a:lstStyle>
            <a:lvl1pPr>
              <a:defRPr/>
            </a:lvl1pPr>
          </a:lstStyle>
          <a:p>
            <a:endParaRPr lang="en-US"/>
          </a:p>
        </p:txBody>
      </p:sp>
      <p:sp>
        <p:nvSpPr>
          <p:cNvPr id="7" name="Slide Number Placeholder 6"/>
          <p:cNvSpPr>
            <a:spLocks noGrp="1"/>
          </p:cNvSpPr>
          <p:nvPr>
            <p:ph type="sldNum" sz="quarter" idx="12"/>
          </p:nvPr>
        </p:nvSpPr>
        <p:spPr/>
        <p:txBody>
          <a:bodyPr numCol="1"/>
          <a:lstStyle>
            <a:lvl1pPr>
              <a:defRPr/>
            </a:lvl1pPr>
          </a:lstStyle>
          <a:p>
            <a:fld id="{146B05A8-4507-4941-A8ED-92C83DD237DC}" type="slidenum">
              <a:rPr lang="en-US"/>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numCol="1"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numCol="1"/>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numCol="1"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numCol="1"/>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8" name="Footer Placeholder 7"/>
          <p:cNvSpPr>
            <a:spLocks noGrp="1"/>
          </p:cNvSpPr>
          <p:nvPr>
            <p:ph type="ftr" sz="quarter" idx="11"/>
          </p:nvPr>
        </p:nvSpPr>
        <p:spPr/>
        <p:txBody>
          <a:bodyPr numCol="1"/>
          <a:lstStyle/>
          <a:p>
            <a:endParaRPr lang="en-US"/>
          </a:p>
        </p:txBody>
      </p:sp>
      <p:sp>
        <p:nvSpPr>
          <p:cNvPr id="9" name="Slide Number Placeholder 8"/>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Date Placeholder 2"/>
          <p:cNvSpPr>
            <a:spLocks noGrp="1"/>
          </p:cNvSpPr>
          <p:nvPr>
            <p:ph type="dt" sz="half" idx="10"/>
          </p:nvPr>
        </p:nvSpPr>
        <p:spPr/>
        <p:txBody>
          <a:bodyPr numCol="1"/>
          <a:lstStyle>
            <a:lvl1pPr>
              <a:defRPr/>
            </a:lvl1pPr>
          </a:lstStyle>
          <a:p>
            <a:endParaRPr lang="en-US"/>
          </a:p>
        </p:txBody>
      </p:sp>
      <p:sp>
        <p:nvSpPr>
          <p:cNvPr id="4" name="Footer Placeholder 3"/>
          <p:cNvSpPr>
            <a:spLocks noGrp="1"/>
          </p:cNvSpPr>
          <p:nvPr>
            <p:ph type="ftr" sz="quarter" idx="11"/>
          </p:nvPr>
        </p:nvSpPr>
        <p:spPr/>
        <p:txBody>
          <a:bodyPr numCol="1"/>
          <a:lstStyle>
            <a:lvl1pPr>
              <a:defRPr/>
            </a:lvl1pPr>
          </a:lstStyle>
          <a:p>
            <a:endParaRPr lang="en-US"/>
          </a:p>
        </p:txBody>
      </p:sp>
      <p:sp>
        <p:nvSpPr>
          <p:cNvPr id="5" name="Slide Number Placeholder 4"/>
          <p:cNvSpPr>
            <a:spLocks noGrp="1"/>
          </p:cNvSpPr>
          <p:nvPr>
            <p:ph type="sldNum" sz="quarter" idx="12"/>
          </p:nvPr>
        </p:nvSpPr>
        <p:spPr/>
        <p:txBody>
          <a:bodyPr numCol="1"/>
          <a:lstStyle>
            <a:lvl1pPr>
              <a:defRPr/>
            </a:lvl1pPr>
          </a:lstStyle>
          <a:p>
            <a:fld id="{2D52B7B6-6F1B-4A62-B87E-81AD4998D87E}" type="slidenum">
              <a:rPr lang="en-US"/>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numCol="1"/>
          <a:lstStyle>
            <a:lvl1pPr>
              <a:defRPr/>
            </a:lvl1pPr>
          </a:lstStyle>
          <a:p>
            <a:endParaRPr lang="en-US"/>
          </a:p>
        </p:txBody>
      </p:sp>
      <p:sp>
        <p:nvSpPr>
          <p:cNvPr id="3" name="Footer Placeholder 2"/>
          <p:cNvSpPr>
            <a:spLocks noGrp="1"/>
          </p:cNvSpPr>
          <p:nvPr>
            <p:ph type="ftr" sz="quarter" idx="11"/>
          </p:nvPr>
        </p:nvSpPr>
        <p:spPr/>
        <p:txBody>
          <a:bodyPr numCol="1"/>
          <a:lstStyle>
            <a:lvl1pPr>
              <a:defRPr/>
            </a:lvl1pPr>
          </a:lstStyle>
          <a:p>
            <a:endParaRPr lang="en-US"/>
          </a:p>
        </p:txBody>
      </p:sp>
      <p:sp>
        <p:nvSpPr>
          <p:cNvPr id="4" name="Slide Number Placeholder 3"/>
          <p:cNvSpPr>
            <a:spLocks noGrp="1"/>
          </p:cNvSpPr>
          <p:nvPr>
            <p:ph type="sldNum" sz="quarter" idx="12"/>
          </p:nvPr>
        </p:nvSpPr>
        <p:spPr/>
        <p:txBody>
          <a:bodyPr numCol="1"/>
          <a:lstStyle>
            <a:lvl1pPr>
              <a:defRPr/>
            </a:lvl1pPr>
          </a:lstStyle>
          <a:p>
            <a:fld id="{08F7B79A-4EA2-44AE-9F7F-F6A143AD2234}" type="slidenum">
              <a:rPr lang="en-US"/>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numCol="1"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numCol="1"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5" name="Footer Placeholder 4"/>
          <p:cNvSpPr>
            <a:spLocks noGrp="1"/>
          </p:cNvSpPr>
          <p:nvPr>
            <p:ph type="ftr" sz="quarter" idx="11"/>
          </p:nvPr>
        </p:nvSpPr>
        <p:spPr/>
        <p:txBody>
          <a:bodyPr numCol="1"/>
          <a:lstStyle/>
          <a:p>
            <a:endParaRPr lang="en-US"/>
          </a:p>
        </p:txBody>
      </p:sp>
      <p:sp>
        <p:nvSpPr>
          <p:cNvPr id="6" name="Slide Number Placeholder 5"/>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numCol="1"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numCol="1"/>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numCol="1"/>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6" name="Footer Placeholder 5"/>
          <p:cNvSpPr>
            <a:spLocks noGrp="1"/>
          </p:cNvSpPr>
          <p:nvPr>
            <p:ph type="ftr" sz="quarter" idx="11"/>
          </p:nvPr>
        </p:nvSpPr>
        <p:spPr/>
        <p:txBody>
          <a:bodyPr numCol="1"/>
          <a:lstStyle/>
          <a:p>
            <a:endParaRPr lang="en-US"/>
          </a:p>
        </p:txBody>
      </p:sp>
      <p:sp>
        <p:nvSpPr>
          <p:cNvPr id="7" name="Slide Number Placeholder 6"/>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numCol="1"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numCol="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numCol="1"/>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6" name="Footer Placeholder 5"/>
          <p:cNvSpPr>
            <a:spLocks noGrp="1"/>
          </p:cNvSpPr>
          <p:nvPr>
            <p:ph type="ftr" sz="quarter" idx="11"/>
          </p:nvPr>
        </p:nvSpPr>
        <p:spPr/>
        <p:txBody>
          <a:bodyPr numCol="1"/>
          <a:lstStyle/>
          <a:p>
            <a:endParaRPr lang="en-US"/>
          </a:p>
        </p:txBody>
      </p:sp>
      <p:sp>
        <p:nvSpPr>
          <p:cNvPr id="7" name="Slide Number Placeholder 6"/>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Vertical Text Placeholder 2"/>
          <p:cNvSpPr>
            <a:spLocks noGrp="1"/>
          </p:cNvSpPr>
          <p:nvPr>
            <p:ph type="body" orient="vert" idx="1"/>
          </p:nvPr>
        </p:nvSpPr>
        <p:spPr/>
        <p:txBody>
          <a:bodyPr vert="eaVert"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C543D10D-1B83-4EE9-8835-AFAF7628ADB8}" type="slidenum">
              <a:rPr lang="en-US"/>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numCol="1"/>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num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numCol="1"/>
          <a:lstStyle>
            <a:lvl1pPr>
              <a:defRPr/>
            </a:lvl1pPr>
          </a:lstStyle>
          <a:p>
            <a:endParaRPr lang="en-US"/>
          </a:p>
        </p:txBody>
      </p:sp>
      <p:sp>
        <p:nvSpPr>
          <p:cNvPr id="5" name="Footer Placeholder 4"/>
          <p:cNvSpPr>
            <a:spLocks noGrp="1"/>
          </p:cNvSpPr>
          <p:nvPr>
            <p:ph type="ftr" sz="quarter" idx="11"/>
          </p:nvPr>
        </p:nvSpPr>
        <p:spPr/>
        <p:txBody>
          <a:bodyPr numCol="1"/>
          <a:lstStyle>
            <a:lvl1pPr>
              <a:defRPr/>
            </a:lvl1pPr>
          </a:lstStyle>
          <a:p>
            <a:endParaRPr lang="en-US"/>
          </a:p>
        </p:txBody>
      </p:sp>
      <p:sp>
        <p:nvSpPr>
          <p:cNvPr id="6" name="Slide Number Placeholder 5"/>
          <p:cNvSpPr>
            <a:spLocks noGrp="1"/>
          </p:cNvSpPr>
          <p:nvPr>
            <p:ph type="sldNum" sz="quarter" idx="12"/>
          </p:nvPr>
        </p:nvSpPr>
        <p:spPr/>
        <p:txBody>
          <a:bodyPr numCol="1"/>
          <a:lstStyle>
            <a:lvl1pPr>
              <a:defRPr/>
            </a:lvl1pPr>
          </a:lstStyle>
          <a:p>
            <a:fld id="{8A0F8399-60D2-4F5D-9CEE-64FA3803ED83}" type="slidenum">
              <a:rPr lang="en-US"/>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numCol="1"/>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numCol="1"/>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numCol="1"/>
          <a:lstStyle>
            <a:lvl1pPr>
              <a:defRPr/>
            </a:lvl1pPr>
          </a:lstStyle>
          <a:p>
            <a:endParaRPr lang="en-US"/>
          </a:p>
        </p:txBody>
      </p:sp>
      <p:sp>
        <p:nvSpPr>
          <p:cNvPr id="6" name="Footer Placeholder 5"/>
          <p:cNvSpPr>
            <a:spLocks noGrp="1"/>
          </p:cNvSpPr>
          <p:nvPr>
            <p:ph type="ftr" sz="quarter" idx="11"/>
          </p:nvPr>
        </p:nvSpPr>
        <p:spPr/>
        <p:txBody>
          <a:bodyPr numCol="1"/>
          <a:lstStyle>
            <a:lvl1pPr>
              <a:defRPr/>
            </a:lvl1pPr>
          </a:lstStyle>
          <a:p>
            <a:endParaRPr lang="en-US"/>
          </a:p>
        </p:txBody>
      </p:sp>
      <p:sp>
        <p:nvSpPr>
          <p:cNvPr id="7" name="Slide Number Placeholder 6"/>
          <p:cNvSpPr>
            <a:spLocks noGrp="1"/>
          </p:cNvSpPr>
          <p:nvPr>
            <p:ph type="sldNum" sz="quarter" idx="12"/>
          </p:nvPr>
        </p:nvSpPr>
        <p:spPr/>
        <p:txBody>
          <a:bodyPr numCol="1"/>
          <a:lstStyle>
            <a:lvl1pPr>
              <a:defRPr/>
            </a:lvl1pPr>
          </a:lstStyle>
          <a:p>
            <a:fld id="{146B05A8-4507-4941-A8ED-92C83DD237DC}" type="slidenum">
              <a:rPr lang="en-US"/>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numCol="1"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numCol="1"/>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numCol="1"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numCol="1"/>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8" name="Footer Placeholder 7"/>
          <p:cNvSpPr>
            <a:spLocks noGrp="1"/>
          </p:cNvSpPr>
          <p:nvPr>
            <p:ph type="ftr" sz="quarter" idx="11"/>
          </p:nvPr>
        </p:nvSpPr>
        <p:spPr/>
        <p:txBody>
          <a:bodyPr numCol="1"/>
          <a:lstStyle/>
          <a:p>
            <a:endParaRPr lang="en-US"/>
          </a:p>
        </p:txBody>
      </p:sp>
      <p:sp>
        <p:nvSpPr>
          <p:cNvPr id="9" name="Slide Number Placeholder 8"/>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numCol="1"/>
          <a:lstStyle/>
          <a:p>
            <a:r>
              <a:rPr lang="en-US"/>
              <a:t>Click to edit Master title style</a:t>
            </a:r>
          </a:p>
        </p:txBody>
      </p:sp>
      <p:sp>
        <p:nvSpPr>
          <p:cNvPr id="3" name="Date Placeholder 2"/>
          <p:cNvSpPr>
            <a:spLocks noGrp="1"/>
          </p:cNvSpPr>
          <p:nvPr>
            <p:ph type="dt" sz="half" idx="10"/>
          </p:nvPr>
        </p:nvSpPr>
        <p:spPr/>
        <p:txBody>
          <a:bodyPr numCol="1"/>
          <a:lstStyle>
            <a:lvl1pPr>
              <a:defRPr/>
            </a:lvl1pPr>
          </a:lstStyle>
          <a:p>
            <a:endParaRPr lang="en-US"/>
          </a:p>
        </p:txBody>
      </p:sp>
      <p:sp>
        <p:nvSpPr>
          <p:cNvPr id="4" name="Footer Placeholder 3"/>
          <p:cNvSpPr>
            <a:spLocks noGrp="1"/>
          </p:cNvSpPr>
          <p:nvPr>
            <p:ph type="ftr" sz="quarter" idx="11"/>
          </p:nvPr>
        </p:nvSpPr>
        <p:spPr/>
        <p:txBody>
          <a:bodyPr numCol="1"/>
          <a:lstStyle>
            <a:lvl1pPr>
              <a:defRPr/>
            </a:lvl1pPr>
          </a:lstStyle>
          <a:p>
            <a:endParaRPr lang="en-US"/>
          </a:p>
        </p:txBody>
      </p:sp>
      <p:sp>
        <p:nvSpPr>
          <p:cNvPr id="5" name="Slide Number Placeholder 4"/>
          <p:cNvSpPr>
            <a:spLocks noGrp="1"/>
          </p:cNvSpPr>
          <p:nvPr>
            <p:ph type="sldNum" sz="quarter" idx="12"/>
          </p:nvPr>
        </p:nvSpPr>
        <p:spPr/>
        <p:txBody>
          <a:bodyPr numCol="1"/>
          <a:lstStyle>
            <a:lvl1pPr>
              <a:defRPr/>
            </a:lvl1pPr>
          </a:lstStyle>
          <a:p>
            <a:fld id="{2D52B7B6-6F1B-4A62-B87E-81AD4998D87E}" type="slidenum">
              <a:rPr lang="en-US"/>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numCol="1"/>
          <a:lstStyle>
            <a:lvl1pPr>
              <a:defRPr/>
            </a:lvl1pPr>
          </a:lstStyle>
          <a:p>
            <a:endParaRPr lang="en-US"/>
          </a:p>
        </p:txBody>
      </p:sp>
      <p:sp>
        <p:nvSpPr>
          <p:cNvPr id="3" name="Footer Placeholder 2"/>
          <p:cNvSpPr>
            <a:spLocks noGrp="1"/>
          </p:cNvSpPr>
          <p:nvPr>
            <p:ph type="ftr" sz="quarter" idx="11"/>
          </p:nvPr>
        </p:nvSpPr>
        <p:spPr/>
        <p:txBody>
          <a:bodyPr numCol="1"/>
          <a:lstStyle>
            <a:lvl1pPr>
              <a:defRPr/>
            </a:lvl1pPr>
          </a:lstStyle>
          <a:p>
            <a:endParaRPr lang="en-US"/>
          </a:p>
        </p:txBody>
      </p:sp>
      <p:sp>
        <p:nvSpPr>
          <p:cNvPr id="4" name="Slide Number Placeholder 3"/>
          <p:cNvSpPr>
            <a:spLocks noGrp="1"/>
          </p:cNvSpPr>
          <p:nvPr>
            <p:ph type="sldNum" sz="quarter" idx="12"/>
          </p:nvPr>
        </p:nvSpPr>
        <p:spPr/>
        <p:txBody>
          <a:bodyPr numCol="1"/>
          <a:lstStyle>
            <a:lvl1pPr>
              <a:defRPr/>
            </a:lvl1pPr>
          </a:lstStyle>
          <a:p>
            <a:fld id="{08F7B79A-4EA2-44AE-9F7F-F6A143AD2234}" type="slidenum">
              <a:rPr lang="en-US"/>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numCol="1"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numCol="1"/>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numCol="1"/>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6" name="Footer Placeholder 5"/>
          <p:cNvSpPr>
            <a:spLocks noGrp="1"/>
          </p:cNvSpPr>
          <p:nvPr>
            <p:ph type="ftr" sz="quarter" idx="11"/>
          </p:nvPr>
        </p:nvSpPr>
        <p:spPr/>
        <p:txBody>
          <a:bodyPr numCol="1"/>
          <a:lstStyle/>
          <a:p>
            <a:endParaRPr lang="en-US"/>
          </a:p>
        </p:txBody>
      </p:sp>
      <p:sp>
        <p:nvSpPr>
          <p:cNvPr id="7" name="Slide Number Placeholder 6"/>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numCol="1"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numCol="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numCol="1"/>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numCol="1"/>
          <a:lstStyle/>
          <a:p>
            <a:fld id="{4E83BA4B-50FE-4B84-AE64-D7F085A2A31A}" type="datetimeFigureOut">
              <a:rPr lang="en-US" smtClean="0"/>
              <a:t>10/24/2023</a:t>
            </a:fld>
            <a:endParaRPr lang="en-US"/>
          </a:p>
        </p:txBody>
      </p:sp>
      <p:sp>
        <p:nvSpPr>
          <p:cNvPr id="6" name="Footer Placeholder 5"/>
          <p:cNvSpPr>
            <a:spLocks noGrp="1"/>
          </p:cNvSpPr>
          <p:nvPr>
            <p:ph type="ftr" sz="quarter" idx="11"/>
          </p:nvPr>
        </p:nvSpPr>
        <p:spPr/>
        <p:txBody>
          <a:bodyPr numCol="1"/>
          <a:lstStyle/>
          <a:p>
            <a:endParaRPr lang="en-US"/>
          </a:p>
        </p:txBody>
      </p:sp>
      <p:sp>
        <p:nvSpPr>
          <p:cNvPr id="7" name="Slide Number Placeholder 6"/>
          <p:cNvSpPr>
            <a:spLocks noGrp="1"/>
          </p:cNvSpPr>
          <p:nvPr>
            <p:ph type="sldNum" sz="quarter" idx="12"/>
          </p:nvPr>
        </p:nvSpPr>
        <p:spPr/>
        <p:txBody>
          <a:bodyPr numCol="1"/>
          <a:lstStyle/>
          <a:p>
            <a:fld id="{FD6B306A-339E-4A68-B601-FE88844A1F9D}"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stretch/>
        </a:blipFill>
        <a:effectLst/>
      </p:bgPr>
    </p:bg>
    <p:spTree>
      <p:nvGrpSpPr>
        <p:cNvPr id="1" name=""/>
        <p:cNvGrpSpPr/>
        <p:nvPr/>
      </p:nvGrpSpPr>
      <p:grpSpPr>
        <a:xfrm>
          <a:off x="0" y="0"/>
          <a:ext cx="0" cy="0"/>
          <a:chOff x="0" y="0"/>
          <a:chExt cx="0" cy="0"/>
        </a:xfrm>
      </p:grpSpPr>
      <p:sp>
        <p:nvSpPr>
          <p:cNvPr id="3" name="Text Box 1"/>
          <p:cNvSpPr>
            <a:spLocks/>
          </p:cNvSpPr>
          <p:nvPr/>
        </p:nvSpPr>
        <p:spPr>
          <a:xfrm>
            <a:off x="0" y="2016125"/>
            <a:ext cx="9144000" cy="4079875"/>
          </a:xfrm>
          <a:prstGeom prst="rect">
            <a:avLst/>
          </a:prstGeom>
          <a:gradFill rotWithShape="1">
            <a:gsLst>
              <a:gs pos="0">
                <a:schemeClr val="bg2"/>
              </a:gs>
              <a:gs pos="100000">
                <a:schemeClr val="bg2"/>
              </a:gs>
            </a:gsLst>
            <a:lin ang="5400000" scaled="0"/>
          </a:gradFill>
          <a:ln>
            <a:noFill/>
          </a:ln>
        </p:spPr>
      </p:sp>
      <p:pic>
        <p:nvPicPr>
          <p:cNvPr id="2" name="Picture 2"/>
          <p:cNvPicPr>
            <a:picLocks noChangeAspect="1"/>
          </p:cNvPicPr>
          <p:nvPr/>
        </p:nvPicPr>
        <p:blipFill>
          <a:blip r:embed="rId14"/>
          <a:srcRect l="12500" t="1538" r="12500" b="-1537"/>
          <a:stretch/>
        </p:blipFill>
        <p:spPr>
          <a:xfrm>
            <a:off x="0" y="6096000"/>
            <a:ext cx="9144000" cy="774700"/>
          </a:xfrm>
          <a:prstGeom prst="rect">
            <a:avLst/>
          </a:prstGeom>
          <a:noFill/>
          <a:ln>
            <a:noFill/>
          </a:ln>
        </p:spPr>
      </p:pic>
      <p:cxnSp>
        <p:nvCxnSpPr>
          <p:cNvPr id="4" name="Connector 4"/>
          <p:cNvCxnSpPr/>
          <p:nvPr/>
        </p:nvCxnSpPr>
        <p:spPr>
          <a:xfrm>
            <a:off x="0" y="6100762"/>
            <a:ext cx="9144000" cy="0"/>
          </a:xfrm>
          <a:prstGeom prst="line">
            <a:avLst/>
          </a:prstGeom>
          <a:noFill/>
          <a:ln w="12700">
            <a:solidFill>
              <a:srgbClr val="000001">
                <a:alpha val="20000"/>
              </a:srgbClr>
            </a:solidFill>
            <a:round/>
            <a:headEnd/>
            <a:tailEnd/>
          </a:ln>
        </p:spPr>
      </p:cxnSp>
      <p:sp>
        <p:nvSpPr>
          <p:cNvPr id="6" name="Text Box 6"/>
          <p:cNvSpPr>
            <a:spLocks noGrp="1"/>
          </p:cNvSpPr>
          <p:nvPr>
            <p:ph type="title"/>
          </p:nvPr>
        </p:nvSpPr>
        <p:spPr>
          <a:xfrm>
            <a:off x="1443037" y="804862"/>
            <a:ext cx="6572250" cy="1049337"/>
          </a:xfrm>
          <a:prstGeom prst="rect">
            <a:avLst/>
          </a:prstGeom>
          <a:ln>
            <a:noFill/>
          </a:ln>
        </p:spPr>
        <p:txBody>
          <a:bodyPr numCol="1"/>
          <a:lstStyle/>
          <a:p>
            <a:endParaRPr/>
          </a:p>
        </p:txBody>
      </p:sp>
      <p:sp>
        <p:nvSpPr>
          <p:cNvPr id="7" name="Text Box 7"/>
          <p:cNvSpPr>
            <a:spLocks noGrp="1"/>
          </p:cNvSpPr>
          <p:nvPr>
            <p:ph type="body" idx="1"/>
          </p:nvPr>
        </p:nvSpPr>
        <p:spPr>
          <a:xfrm>
            <a:off x="1443037" y="2016125"/>
            <a:ext cx="6572250" cy="3449637"/>
          </a:xfrm>
          <a:prstGeom prst="rect">
            <a:avLst/>
          </a:prstGeom>
          <a:ln>
            <a:noFill/>
          </a:ln>
        </p:spPr>
        <p:txBody>
          <a:bodyPr numCol="1"/>
          <a:lstStyle/>
          <a:p>
            <a:endParaRPr/>
          </a:p>
          <a:p>
            <a:endParaRPr/>
          </a:p>
          <a:p>
            <a:endParaRPr/>
          </a:p>
          <a:p>
            <a:endParaRPr/>
          </a:p>
          <a:p>
            <a:endParaRPr/>
          </a:p>
        </p:txBody>
      </p:sp>
      <p:sp>
        <p:nvSpPr>
          <p:cNvPr id="8" name="Text Box 8"/>
          <p:cNvSpPr>
            <a:spLocks noGrp="1"/>
          </p:cNvSpPr>
          <p:nvPr>
            <p:ph type="dt" sz="half" idx="2"/>
          </p:nvPr>
        </p:nvSpPr>
        <p:spPr>
          <a:xfrm>
            <a:off x="5646737" y="330200"/>
            <a:ext cx="2368550" cy="309562"/>
          </a:xfrm>
          <a:prstGeom prst="rect">
            <a:avLst/>
          </a:prstGeom>
          <a:ln>
            <a:noFill/>
          </a:ln>
        </p:spPr>
        <p:txBody>
          <a:bodyPr numCol="1" anchor="ctr"/>
          <a:lstStyle/>
          <a:p>
            <a:pPr algn="r"/>
            <a:r>
              <a:rPr lang="en-US" sz="1000" dirty="0">
                <a:solidFill>
                  <a:srgbClr val="898989"/>
                </a:solidFill>
              </a:rPr>
              <a:t>*</a:t>
            </a:r>
          </a:p>
        </p:txBody>
      </p:sp>
      <p:sp>
        <p:nvSpPr>
          <p:cNvPr id="9" name="Text Box 9"/>
          <p:cNvSpPr>
            <a:spLocks noGrp="1"/>
          </p:cNvSpPr>
          <p:nvPr>
            <p:ph type="ftr" sz="quarter" idx="3"/>
          </p:nvPr>
        </p:nvSpPr>
        <p:spPr>
          <a:xfrm>
            <a:off x="1443037" y="328612"/>
            <a:ext cx="4033837" cy="309562"/>
          </a:xfrm>
          <a:prstGeom prst="rect">
            <a:avLst/>
          </a:prstGeom>
          <a:ln>
            <a:noFill/>
          </a:ln>
        </p:spPr>
        <p:txBody>
          <a:bodyPr numCol="1" anchor="ctr"/>
          <a:lstStyle/>
          <a:p>
            <a:endParaRPr/>
          </a:p>
        </p:txBody>
      </p:sp>
      <p:sp>
        <p:nvSpPr>
          <p:cNvPr id="10" name="Text Box 10"/>
          <p:cNvSpPr>
            <a:spLocks noGrp="1"/>
          </p:cNvSpPr>
          <p:nvPr>
            <p:ph type="sldNum" sz="quarter" idx="4"/>
          </p:nvPr>
        </p:nvSpPr>
        <p:spPr>
          <a:xfrm>
            <a:off x="487362" y="798512"/>
            <a:ext cx="795337" cy="504825"/>
          </a:xfrm>
          <a:prstGeom prst="rect">
            <a:avLst/>
          </a:prstGeom>
          <a:ln>
            <a:noFill/>
          </a:ln>
        </p:spPr>
        <p:txBody>
          <a:bodyPr numCol="1"/>
          <a:lstStyle/>
          <a:p>
            <a:pPr algn="r"/>
            <a:r>
              <a:rPr lang="en-US" sz="2800" dirty="0">
                <a:solidFill>
                  <a:schemeClr val="accent1"/>
                </a:solidFill>
              </a:rPr>
              <a:t>*</a:t>
            </a:r>
          </a:p>
        </p:txBody>
      </p:sp>
    </p:spTree>
  </p:cSld>
  <p:clrMap bg1="lt1" tx1="dk1" bg2="lt2" tx2="dk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txStyles>
    <p:titleStyle>
      <a:lvl1pPr marL="0" indent="0" algn="l" defTabSz="685800" rtl="0" fontAlgn="base">
        <a:lnSpc>
          <a:spcPct val="90000"/>
        </a:lnSpc>
        <a:spcBef>
          <a:spcPct val="0"/>
        </a:spcBef>
        <a:spcAft>
          <a:spcPct val="0"/>
        </a:spcAft>
        <a:buNone/>
        <a:defRPr lang="en-US" sz="3200" b="0" i="0" u="none" baseline="0" dirty="0" smtClean="0">
          <a:solidFill>
            <a:schemeClr val="tx1"/>
          </a:solidFill>
          <a:latin typeface="Gill Sans MT" pitchFamily="34" charset="0"/>
        </a:defRPr>
      </a:lvl1pPr>
    </p:titleStyle>
    <p:bodyStyle>
      <a:lvl1pPr marL="228600" indent="-228600" algn="l" defTabSz="685800" rtl="0" fontAlgn="base">
        <a:lnSpc>
          <a:spcPct val="120000"/>
        </a:lnSpc>
        <a:spcBef>
          <a:spcPts val="1000"/>
        </a:spcBef>
        <a:spcAft>
          <a:spcPct val="0"/>
        </a:spcAft>
        <a:buClr>
          <a:schemeClr val="accent1"/>
        </a:buClr>
        <a:buSzPct val="100000"/>
        <a:buFont typeface="Arial" pitchFamily="34" charset="0"/>
        <a:buChar char="•"/>
        <a:defRPr lang="en-US" sz="2000" b="0" i="0" u="none" baseline="0" dirty="0" smtClean="0">
          <a:solidFill>
            <a:schemeClr val="tx1"/>
          </a:solidFill>
          <a:latin typeface="Gill Sans MT" pitchFamily="34" charset="0"/>
        </a:defRPr>
      </a:lvl1pPr>
      <a:lvl2pPr marL="685800" indent="-228600">
        <a:lnSpc>
          <a:spcPct val="120000"/>
        </a:lnSpc>
        <a:spcBef>
          <a:spcPts val="500"/>
        </a:spcBef>
        <a:spcAft>
          <a:spcPct val="0"/>
        </a:spcAft>
        <a:buClr>
          <a:schemeClr val="accent1"/>
        </a:buClr>
        <a:buSzPct val="100000"/>
        <a:buFont typeface="Arial" pitchFamily="34" charset="0"/>
        <a:buChar char="•"/>
        <a:defRPr lang="en-US" sz="1600" b="0" i="0" u="none" dirty="0" smtClean="0">
          <a:solidFill>
            <a:schemeClr val="tx1"/>
          </a:solidFill>
          <a:latin typeface="Gill Sans MT" pitchFamily="34" charset="0"/>
        </a:defRPr>
      </a:lvl2pPr>
      <a:lvl3pPr marL="1143000" indent="-228600">
        <a:lnSpc>
          <a:spcPct val="120000"/>
        </a:lnSpc>
        <a:spcBef>
          <a:spcPts val="500"/>
        </a:spcBef>
        <a:spcAft>
          <a:spcPct val="0"/>
        </a:spcAft>
        <a:buClr>
          <a:schemeClr val="accent1"/>
        </a:buClr>
        <a:buSzPct val="100000"/>
        <a:buFont typeface="Arial" pitchFamily="34" charset="0"/>
        <a:buChar char="•"/>
        <a:defRPr lang="en-US" sz="1600" b="0" i="0" u="none" dirty="0" smtClean="0">
          <a:solidFill>
            <a:schemeClr val="tx1"/>
          </a:solidFill>
          <a:latin typeface="Gill Sans MT" pitchFamily="34" charset="0"/>
        </a:defRPr>
      </a:lvl3pPr>
      <a:lvl4pPr marL="1600200" indent="-228600">
        <a:lnSpc>
          <a:spcPct val="120000"/>
        </a:lnSpc>
        <a:spcBef>
          <a:spcPts val="500"/>
        </a:spcBef>
        <a:spcAft>
          <a:spcPct val="0"/>
        </a:spcAft>
        <a:buClr>
          <a:schemeClr val="accent1"/>
        </a:buClr>
        <a:buSzPct val="100000"/>
        <a:buFont typeface="Arial" pitchFamily="34" charset="0"/>
        <a:buChar char="•"/>
        <a:defRPr lang="en-US" sz="1400" b="0" i="0" u="none" dirty="0" smtClean="0">
          <a:solidFill>
            <a:schemeClr val="tx1"/>
          </a:solidFill>
          <a:latin typeface="Gill Sans MT" pitchFamily="34" charset="0"/>
        </a:defRPr>
      </a:lvl4pPr>
      <a:lvl5pPr marL="2057400" indent="-228600">
        <a:lnSpc>
          <a:spcPct val="120000"/>
        </a:lnSpc>
        <a:spcBef>
          <a:spcPts val="500"/>
        </a:spcBef>
        <a:spcAft>
          <a:spcPct val="0"/>
        </a:spcAft>
        <a:buClr>
          <a:schemeClr val="accent1"/>
        </a:buClr>
        <a:buSzPct val="100000"/>
        <a:buFont typeface="Arial" pitchFamily="34" charset="0"/>
        <a:buChar char="•"/>
        <a:defRPr lang="en-US" sz="1200" b="0" i="0" u="none" dirty="0" smtClean="0">
          <a:solidFill>
            <a:schemeClr val="tx1"/>
          </a:solidFill>
          <a:latin typeface="Gill Sans MT" pitchFamily="34" charset="0"/>
        </a:defRPr>
      </a:lvl5pPr>
    </p:bodyStyle>
    <p:otherStyle>
      <a:lvl1pPr marL="0" indent="0" algn="l" defTabSz="685800" rtl="0" fontAlgn="base">
        <a:lnSpc>
          <a:spcPct val="100000"/>
        </a:lnSpc>
        <a:spcBef>
          <a:spcPct val="0"/>
        </a:spcBef>
        <a:spcAft>
          <a:spcPct val="0"/>
        </a:spcAft>
        <a:buNone/>
        <a:defRPr lang="en-US" sz="1300" b="0" i="0" u="none" baseline="0" dirty="0" smtClean="0">
          <a:solidFill>
            <a:schemeClr val="tx1"/>
          </a:solidFill>
          <a:latin typeface="Gill Sans MT" pitchFamily="34" charset="0"/>
        </a:defRPr>
      </a:lvl1pPr>
      <a:lvl2pPr marL="342900" indent="0">
        <a:lnSpc>
          <a:spcPct val="100000"/>
        </a:lnSpc>
        <a:spcBef>
          <a:spcPct val="0"/>
        </a:spcBef>
        <a:spcAft>
          <a:spcPct val="0"/>
        </a:spcAft>
        <a:buNone/>
        <a:defRPr lang="en-US" sz="1300" b="0" i="0" u="none" dirty="0" smtClean="0">
          <a:solidFill>
            <a:schemeClr val="tx1"/>
          </a:solidFill>
          <a:latin typeface="Gill Sans MT" pitchFamily="34" charset="0"/>
        </a:defRPr>
      </a:lvl2pPr>
      <a:lvl3pPr marL="685800" indent="0">
        <a:lnSpc>
          <a:spcPct val="100000"/>
        </a:lnSpc>
        <a:spcBef>
          <a:spcPct val="0"/>
        </a:spcBef>
        <a:spcAft>
          <a:spcPct val="0"/>
        </a:spcAft>
        <a:buNone/>
        <a:defRPr lang="en-US" sz="1300" b="0" i="0" u="none" dirty="0" smtClean="0">
          <a:solidFill>
            <a:schemeClr val="tx1"/>
          </a:solidFill>
          <a:latin typeface="Gill Sans MT" pitchFamily="34" charset="0"/>
        </a:defRPr>
      </a:lvl3pPr>
      <a:lvl4pPr marL="1028700" indent="0">
        <a:lnSpc>
          <a:spcPct val="100000"/>
        </a:lnSpc>
        <a:spcBef>
          <a:spcPct val="0"/>
        </a:spcBef>
        <a:spcAft>
          <a:spcPct val="0"/>
        </a:spcAft>
        <a:buNone/>
        <a:defRPr lang="en-US" sz="1300" b="0" i="0" u="none" dirty="0" smtClean="0">
          <a:solidFill>
            <a:schemeClr val="tx1"/>
          </a:solidFill>
          <a:latin typeface="Gill Sans MT" pitchFamily="34" charset="0"/>
        </a:defRPr>
      </a:lvl4pPr>
      <a:lvl5pPr marL="1371600" indent="0">
        <a:lnSpc>
          <a:spcPct val="100000"/>
        </a:lnSpc>
        <a:spcBef>
          <a:spcPct val="0"/>
        </a:spcBef>
        <a:spcAft>
          <a:spcPct val="0"/>
        </a:spcAft>
        <a:buNone/>
        <a:defRPr lang="en-US" sz="1300" b="0" i="0" u="none" dirty="0" smtClean="0">
          <a:solidFill>
            <a:schemeClr val="tx1"/>
          </a:solidFill>
          <a:latin typeface="Gill Sans MT" pitchFamily="34" charset="0"/>
        </a:defRPr>
      </a:lvl5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a:blip r:embed="rId13"/>
          <a:stretch/>
        </a:blipFill>
        <a:effectLst/>
      </p:bgPr>
    </p:bg>
    <p:spTree>
      <p:nvGrpSpPr>
        <p:cNvPr id="1" name=""/>
        <p:cNvGrpSpPr/>
        <p:nvPr/>
      </p:nvGrpSpPr>
      <p:grpSpPr>
        <a:xfrm>
          <a:off x="0" y="0"/>
          <a:ext cx="0" cy="0"/>
          <a:chOff x="0" y="0"/>
          <a:chExt cx="0" cy="0"/>
        </a:xfrm>
      </p:grpSpPr>
      <p:sp>
        <p:nvSpPr>
          <p:cNvPr id="11" name="Text Box 11"/>
          <p:cNvSpPr>
            <a:spLocks/>
          </p:cNvSpPr>
          <p:nvPr/>
        </p:nvSpPr>
        <p:spPr>
          <a:xfrm>
            <a:off x="0" y="2016125"/>
            <a:ext cx="9144000" cy="4079875"/>
          </a:xfrm>
          <a:prstGeom prst="rect">
            <a:avLst/>
          </a:prstGeom>
          <a:gradFill rotWithShape="1">
            <a:gsLst>
              <a:gs pos="0">
                <a:schemeClr val="bg2"/>
              </a:gs>
              <a:gs pos="100000">
                <a:schemeClr val="bg2"/>
              </a:gs>
            </a:gsLst>
            <a:lin ang="5400000" scaled="0"/>
          </a:gradFill>
          <a:ln>
            <a:noFill/>
          </a:ln>
        </p:spPr>
      </p:sp>
      <p:pic>
        <p:nvPicPr>
          <p:cNvPr id="12" name="Picture 12"/>
          <p:cNvPicPr>
            <a:picLocks noChangeAspect="1"/>
          </p:cNvPicPr>
          <p:nvPr/>
        </p:nvPicPr>
        <p:blipFill>
          <a:blip r:embed="rId14"/>
          <a:srcRect l="12500" t="1538" r="12500" b="-1537"/>
          <a:stretch/>
        </p:blipFill>
        <p:spPr>
          <a:xfrm>
            <a:off x="0" y="6096000"/>
            <a:ext cx="9144000" cy="774700"/>
          </a:xfrm>
          <a:prstGeom prst="rect">
            <a:avLst/>
          </a:prstGeom>
          <a:noFill/>
          <a:ln>
            <a:noFill/>
          </a:ln>
        </p:spPr>
      </p:pic>
      <p:cxnSp>
        <p:nvCxnSpPr>
          <p:cNvPr id="14" name="Connector 14"/>
          <p:cNvCxnSpPr/>
          <p:nvPr/>
        </p:nvCxnSpPr>
        <p:spPr>
          <a:xfrm>
            <a:off x="0" y="6100762"/>
            <a:ext cx="9144000" cy="0"/>
          </a:xfrm>
          <a:prstGeom prst="line">
            <a:avLst/>
          </a:prstGeom>
          <a:noFill/>
          <a:ln w="12700">
            <a:solidFill>
              <a:srgbClr val="000001">
                <a:alpha val="20000"/>
              </a:srgbClr>
            </a:solidFill>
            <a:round/>
            <a:headEnd/>
            <a:tailEnd/>
          </a:ln>
        </p:spPr>
      </p:cxnSp>
      <p:cxnSp>
        <p:nvCxnSpPr>
          <p:cNvPr id="16" name="Connector 16"/>
          <p:cNvCxnSpPr/>
          <p:nvPr/>
        </p:nvCxnSpPr>
        <p:spPr>
          <a:xfrm>
            <a:off x="2395537" y="3529012"/>
            <a:ext cx="5619750" cy="0"/>
          </a:xfrm>
          <a:prstGeom prst="line">
            <a:avLst/>
          </a:prstGeom>
          <a:noFill/>
          <a:ln w="31750">
            <a:solidFill>
              <a:schemeClr val="accent1"/>
            </a:solidFill>
            <a:round/>
            <a:headEnd/>
            <a:tailEnd/>
          </a:ln>
        </p:spPr>
      </p:cxnSp>
      <p:sp>
        <p:nvSpPr>
          <p:cNvPr id="18" name="Text Box 18"/>
          <p:cNvSpPr>
            <a:spLocks noGrp="1"/>
          </p:cNvSpPr>
          <p:nvPr>
            <p:ph type="title"/>
          </p:nvPr>
        </p:nvSpPr>
        <p:spPr>
          <a:xfrm>
            <a:off x="1443037" y="804862"/>
            <a:ext cx="6572250" cy="1049337"/>
          </a:xfrm>
          <a:prstGeom prst="rect">
            <a:avLst/>
          </a:prstGeom>
          <a:ln>
            <a:noFill/>
          </a:ln>
        </p:spPr>
        <p:txBody>
          <a:bodyPr numCol="1"/>
          <a:lstStyle/>
          <a:p>
            <a:endParaRPr/>
          </a:p>
        </p:txBody>
      </p:sp>
      <p:sp>
        <p:nvSpPr>
          <p:cNvPr id="19" name="Text Box 19"/>
          <p:cNvSpPr>
            <a:spLocks noGrp="1"/>
          </p:cNvSpPr>
          <p:nvPr>
            <p:ph type="body" idx="1"/>
          </p:nvPr>
        </p:nvSpPr>
        <p:spPr>
          <a:xfrm>
            <a:off x="1443037" y="2016125"/>
            <a:ext cx="6572250" cy="3449637"/>
          </a:xfrm>
          <a:prstGeom prst="rect">
            <a:avLst/>
          </a:prstGeom>
          <a:ln>
            <a:noFill/>
          </a:ln>
        </p:spPr>
        <p:txBody>
          <a:bodyPr numCol="1"/>
          <a:lstStyle/>
          <a:p>
            <a:endParaRPr/>
          </a:p>
          <a:p>
            <a:endParaRPr/>
          </a:p>
          <a:p>
            <a:endParaRPr/>
          </a:p>
          <a:p>
            <a:endParaRPr/>
          </a:p>
          <a:p>
            <a:endParaRPr/>
          </a:p>
        </p:txBody>
      </p:sp>
      <p:sp>
        <p:nvSpPr>
          <p:cNvPr id="20" name="Text Box 20"/>
          <p:cNvSpPr>
            <a:spLocks noGrp="1"/>
          </p:cNvSpPr>
          <p:nvPr>
            <p:ph type="dt" sz="half" idx="2"/>
          </p:nvPr>
        </p:nvSpPr>
        <p:spPr>
          <a:xfrm>
            <a:off x="5646737" y="330200"/>
            <a:ext cx="2368550" cy="309562"/>
          </a:xfrm>
          <a:prstGeom prst="rect">
            <a:avLst/>
          </a:prstGeom>
          <a:ln>
            <a:noFill/>
          </a:ln>
        </p:spPr>
        <p:txBody>
          <a:bodyPr numCol="1" anchor="ctr"/>
          <a:lstStyle/>
          <a:p>
            <a:pPr algn="r"/>
            <a:r>
              <a:rPr lang="en-US" sz="1000" dirty="0">
                <a:solidFill>
                  <a:srgbClr val="898989"/>
                </a:solidFill>
              </a:rPr>
              <a:t>*</a:t>
            </a:r>
          </a:p>
        </p:txBody>
      </p:sp>
      <p:sp>
        <p:nvSpPr>
          <p:cNvPr id="21" name="Text Box 21"/>
          <p:cNvSpPr>
            <a:spLocks noGrp="1"/>
          </p:cNvSpPr>
          <p:nvPr>
            <p:ph type="ftr" sz="quarter" idx="3"/>
          </p:nvPr>
        </p:nvSpPr>
        <p:spPr>
          <a:xfrm>
            <a:off x="2395537" y="328612"/>
            <a:ext cx="3087687" cy="309562"/>
          </a:xfrm>
          <a:prstGeom prst="rect">
            <a:avLst/>
          </a:prstGeom>
          <a:ln>
            <a:noFill/>
          </a:ln>
        </p:spPr>
        <p:txBody>
          <a:bodyPr numCol="1" anchor="ctr"/>
          <a:lstStyle/>
          <a:p>
            <a:endParaRPr/>
          </a:p>
        </p:txBody>
      </p:sp>
      <p:sp>
        <p:nvSpPr>
          <p:cNvPr id="22" name="Text Box 22"/>
          <p:cNvSpPr>
            <a:spLocks noGrp="1"/>
          </p:cNvSpPr>
          <p:nvPr>
            <p:ph type="sldNum" sz="quarter" idx="4"/>
          </p:nvPr>
        </p:nvSpPr>
        <p:spPr>
          <a:xfrm>
            <a:off x="1435100" y="798512"/>
            <a:ext cx="801687" cy="504825"/>
          </a:xfrm>
          <a:prstGeom prst="rect">
            <a:avLst/>
          </a:prstGeom>
          <a:ln>
            <a:noFill/>
          </a:ln>
        </p:spPr>
        <p:txBody>
          <a:bodyPr numCol="1"/>
          <a:lstStyle/>
          <a:p>
            <a:pPr algn="r"/>
            <a:r>
              <a:rPr lang="en-US" sz="2800" dirty="0">
                <a:solidFill>
                  <a:schemeClr val="accent1"/>
                </a:solidFill>
              </a:rPr>
              <a:t>*</a:t>
            </a: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marL="0" indent="0" algn="l" defTabSz="685800" rtl="0" fontAlgn="base">
        <a:lnSpc>
          <a:spcPct val="90000"/>
        </a:lnSpc>
        <a:spcBef>
          <a:spcPct val="0"/>
        </a:spcBef>
        <a:spcAft>
          <a:spcPct val="0"/>
        </a:spcAft>
        <a:buNone/>
        <a:defRPr lang="en-US" sz="3200" b="0" i="0" u="none" baseline="0" dirty="0" smtClean="0">
          <a:solidFill>
            <a:schemeClr val="tx1"/>
          </a:solidFill>
          <a:latin typeface="Gill Sans MT" pitchFamily="34" charset="0"/>
        </a:defRPr>
      </a:lvl1pPr>
    </p:titleStyle>
    <p:bodyStyle>
      <a:lvl1pPr marL="228600" indent="-228600" algn="l" defTabSz="685800" rtl="0" fontAlgn="base">
        <a:lnSpc>
          <a:spcPct val="120000"/>
        </a:lnSpc>
        <a:spcBef>
          <a:spcPts val="1000"/>
        </a:spcBef>
        <a:spcAft>
          <a:spcPct val="0"/>
        </a:spcAft>
        <a:buClr>
          <a:schemeClr val="accent1"/>
        </a:buClr>
        <a:buSzPct val="100000"/>
        <a:buFont typeface="Arial" pitchFamily="34" charset="0"/>
        <a:buChar char="•"/>
        <a:defRPr lang="en-US" sz="2000" b="0" i="0" u="none" baseline="0" dirty="0" smtClean="0">
          <a:solidFill>
            <a:schemeClr val="tx1"/>
          </a:solidFill>
          <a:latin typeface="Gill Sans MT" pitchFamily="34" charset="0"/>
        </a:defRPr>
      </a:lvl1pPr>
      <a:lvl2pPr marL="685800" indent="-228600">
        <a:lnSpc>
          <a:spcPct val="120000"/>
        </a:lnSpc>
        <a:spcBef>
          <a:spcPts val="500"/>
        </a:spcBef>
        <a:spcAft>
          <a:spcPct val="0"/>
        </a:spcAft>
        <a:buClr>
          <a:schemeClr val="accent1"/>
        </a:buClr>
        <a:buSzPct val="100000"/>
        <a:buFont typeface="Arial" pitchFamily="34" charset="0"/>
        <a:buChar char="•"/>
        <a:defRPr lang="en-US" sz="1600" b="0" i="0" u="none" dirty="0" smtClean="0">
          <a:solidFill>
            <a:schemeClr val="tx1"/>
          </a:solidFill>
          <a:latin typeface="Gill Sans MT" pitchFamily="34" charset="0"/>
        </a:defRPr>
      </a:lvl2pPr>
      <a:lvl3pPr marL="1143000" indent="-228600">
        <a:lnSpc>
          <a:spcPct val="120000"/>
        </a:lnSpc>
        <a:spcBef>
          <a:spcPts val="500"/>
        </a:spcBef>
        <a:spcAft>
          <a:spcPct val="0"/>
        </a:spcAft>
        <a:buClr>
          <a:schemeClr val="accent1"/>
        </a:buClr>
        <a:buSzPct val="100000"/>
        <a:buFont typeface="Arial" pitchFamily="34" charset="0"/>
        <a:buChar char="•"/>
        <a:defRPr lang="en-US" sz="1600" b="0" i="0" u="none" dirty="0" smtClean="0">
          <a:solidFill>
            <a:schemeClr val="tx1"/>
          </a:solidFill>
          <a:latin typeface="Gill Sans MT" pitchFamily="34" charset="0"/>
        </a:defRPr>
      </a:lvl3pPr>
      <a:lvl4pPr marL="1600200" indent="-228600">
        <a:lnSpc>
          <a:spcPct val="120000"/>
        </a:lnSpc>
        <a:spcBef>
          <a:spcPts val="500"/>
        </a:spcBef>
        <a:spcAft>
          <a:spcPct val="0"/>
        </a:spcAft>
        <a:buClr>
          <a:schemeClr val="accent1"/>
        </a:buClr>
        <a:buSzPct val="100000"/>
        <a:buFont typeface="Arial" pitchFamily="34" charset="0"/>
        <a:buChar char="•"/>
        <a:defRPr lang="en-US" sz="1400" b="0" i="0" u="none" dirty="0" smtClean="0">
          <a:solidFill>
            <a:schemeClr val="tx1"/>
          </a:solidFill>
          <a:latin typeface="Gill Sans MT" pitchFamily="34" charset="0"/>
        </a:defRPr>
      </a:lvl4pPr>
      <a:lvl5pPr marL="2057400" indent="-228600">
        <a:lnSpc>
          <a:spcPct val="120000"/>
        </a:lnSpc>
        <a:spcBef>
          <a:spcPts val="500"/>
        </a:spcBef>
        <a:spcAft>
          <a:spcPct val="0"/>
        </a:spcAft>
        <a:buClr>
          <a:schemeClr val="accent1"/>
        </a:buClr>
        <a:buSzPct val="100000"/>
        <a:buFont typeface="Arial" pitchFamily="34" charset="0"/>
        <a:buChar char="•"/>
        <a:defRPr lang="en-US" sz="1200" b="0" i="0" u="none" dirty="0" smtClean="0">
          <a:solidFill>
            <a:schemeClr val="tx1"/>
          </a:solidFill>
          <a:latin typeface="Gill Sans MT" pitchFamily="34" charset="0"/>
        </a:defRPr>
      </a:lvl5pPr>
    </p:bodyStyle>
    <p:otherStyle>
      <a:lvl1pPr marL="0" indent="0" algn="l" defTabSz="685800" rtl="0" fontAlgn="base">
        <a:lnSpc>
          <a:spcPct val="100000"/>
        </a:lnSpc>
        <a:spcBef>
          <a:spcPct val="0"/>
        </a:spcBef>
        <a:spcAft>
          <a:spcPct val="0"/>
        </a:spcAft>
        <a:buNone/>
        <a:defRPr lang="en-US" sz="1300" b="0" i="0" u="none" baseline="0" dirty="0" smtClean="0">
          <a:solidFill>
            <a:schemeClr val="tx1"/>
          </a:solidFill>
          <a:latin typeface="Gill Sans MT" pitchFamily="34" charset="0"/>
        </a:defRPr>
      </a:lvl1pPr>
      <a:lvl2pPr marL="342900" indent="0">
        <a:lnSpc>
          <a:spcPct val="100000"/>
        </a:lnSpc>
        <a:spcBef>
          <a:spcPct val="0"/>
        </a:spcBef>
        <a:spcAft>
          <a:spcPct val="0"/>
        </a:spcAft>
        <a:buNone/>
        <a:defRPr lang="en-US" sz="1300" b="0" i="0" u="none" dirty="0" smtClean="0">
          <a:solidFill>
            <a:schemeClr val="tx1"/>
          </a:solidFill>
          <a:latin typeface="Gill Sans MT" pitchFamily="34" charset="0"/>
        </a:defRPr>
      </a:lvl2pPr>
      <a:lvl3pPr marL="685800" indent="0">
        <a:lnSpc>
          <a:spcPct val="100000"/>
        </a:lnSpc>
        <a:spcBef>
          <a:spcPct val="0"/>
        </a:spcBef>
        <a:spcAft>
          <a:spcPct val="0"/>
        </a:spcAft>
        <a:buNone/>
        <a:defRPr lang="en-US" sz="1300" b="0" i="0" u="none" dirty="0" smtClean="0">
          <a:solidFill>
            <a:schemeClr val="tx1"/>
          </a:solidFill>
          <a:latin typeface="Gill Sans MT" pitchFamily="34" charset="0"/>
        </a:defRPr>
      </a:lvl3pPr>
      <a:lvl4pPr marL="1028700" indent="0">
        <a:lnSpc>
          <a:spcPct val="100000"/>
        </a:lnSpc>
        <a:spcBef>
          <a:spcPct val="0"/>
        </a:spcBef>
        <a:spcAft>
          <a:spcPct val="0"/>
        </a:spcAft>
        <a:buNone/>
        <a:defRPr lang="en-US" sz="1300" b="0" i="0" u="none" dirty="0" smtClean="0">
          <a:solidFill>
            <a:schemeClr val="tx1"/>
          </a:solidFill>
          <a:latin typeface="Gill Sans MT" pitchFamily="34" charset="0"/>
        </a:defRPr>
      </a:lvl4pPr>
      <a:lvl5pPr marL="1371600" indent="0">
        <a:lnSpc>
          <a:spcPct val="100000"/>
        </a:lnSpc>
        <a:spcBef>
          <a:spcPct val="0"/>
        </a:spcBef>
        <a:spcAft>
          <a:spcPct val="0"/>
        </a:spcAft>
        <a:buNone/>
        <a:defRPr lang="en-US" sz="1300" b="0" i="0" u="none" dirty="0" smtClean="0">
          <a:solidFill>
            <a:schemeClr val="tx1"/>
          </a:solidFill>
          <a:latin typeface="Gill Sans MT" pitchFamily="34" charset="0"/>
        </a:defRPr>
      </a:lvl5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a:blip r:embed="rId13"/>
          <a:stretch/>
        </a:blipFill>
        <a:effectLst/>
      </p:bgPr>
    </p:bg>
    <p:spTree>
      <p:nvGrpSpPr>
        <p:cNvPr id="1" name=""/>
        <p:cNvGrpSpPr/>
        <p:nvPr/>
      </p:nvGrpSpPr>
      <p:grpSpPr>
        <a:xfrm>
          <a:off x="0" y="0"/>
          <a:ext cx="0" cy="0"/>
          <a:chOff x="0" y="0"/>
          <a:chExt cx="0" cy="0"/>
        </a:xfrm>
      </p:grpSpPr>
      <p:sp>
        <p:nvSpPr>
          <p:cNvPr id="23" name="Text Box 23"/>
          <p:cNvSpPr>
            <a:spLocks/>
          </p:cNvSpPr>
          <p:nvPr/>
        </p:nvSpPr>
        <p:spPr>
          <a:xfrm>
            <a:off x="0" y="2016125"/>
            <a:ext cx="9144000" cy="4079875"/>
          </a:xfrm>
          <a:prstGeom prst="rect">
            <a:avLst/>
          </a:prstGeom>
          <a:gradFill rotWithShape="1">
            <a:gsLst>
              <a:gs pos="0">
                <a:schemeClr val="bg2"/>
              </a:gs>
              <a:gs pos="100000">
                <a:schemeClr val="bg2"/>
              </a:gs>
            </a:gsLst>
            <a:lin ang="5400000" scaled="0"/>
          </a:gradFill>
          <a:ln>
            <a:noFill/>
          </a:ln>
        </p:spPr>
      </p:sp>
      <p:pic>
        <p:nvPicPr>
          <p:cNvPr id="24" name="Picture 24"/>
          <p:cNvPicPr>
            <a:picLocks noChangeAspect="1"/>
          </p:cNvPicPr>
          <p:nvPr/>
        </p:nvPicPr>
        <p:blipFill>
          <a:blip r:embed="rId14"/>
          <a:srcRect l="12500" t="1538" r="12500" b="-1537"/>
          <a:stretch/>
        </p:blipFill>
        <p:spPr>
          <a:xfrm>
            <a:off x="0" y="6096000"/>
            <a:ext cx="9144000" cy="774700"/>
          </a:xfrm>
          <a:prstGeom prst="rect">
            <a:avLst/>
          </a:prstGeom>
          <a:noFill/>
          <a:ln>
            <a:noFill/>
          </a:ln>
        </p:spPr>
      </p:pic>
      <p:cxnSp>
        <p:nvCxnSpPr>
          <p:cNvPr id="26" name="Connector 26"/>
          <p:cNvCxnSpPr/>
          <p:nvPr/>
        </p:nvCxnSpPr>
        <p:spPr>
          <a:xfrm>
            <a:off x="0" y="6100762"/>
            <a:ext cx="9144000" cy="0"/>
          </a:xfrm>
          <a:prstGeom prst="line">
            <a:avLst/>
          </a:prstGeom>
          <a:noFill/>
          <a:ln w="12700">
            <a:solidFill>
              <a:srgbClr val="000001">
                <a:alpha val="20000"/>
              </a:srgbClr>
            </a:solidFill>
            <a:round/>
            <a:headEnd/>
            <a:tailEnd/>
          </a:ln>
        </p:spPr>
      </p:cxnSp>
      <p:cxnSp>
        <p:nvCxnSpPr>
          <p:cNvPr id="28" name="Connector 28"/>
          <p:cNvCxnSpPr/>
          <p:nvPr/>
        </p:nvCxnSpPr>
        <p:spPr>
          <a:xfrm>
            <a:off x="1443037" y="1847850"/>
            <a:ext cx="6572250" cy="0"/>
          </a:xfrm>
          <a:prstGeom prst="line">
            <a:avLst/>
          </a:prstGeom>
          <a:noFill/>
          <a:ln w="31750">
            <a:solidFill>
              <a:schemeClr val="accent1"/>
            </a:solidFill>
            <a:round/>
            <a:headEnd/>
            <a:tailEnd/>
          </a:ln>
        </p:spPr>
      </p:cxnSp>
      <p:sp>
        <p:nvSpPr>
          <p:cNvPr id="30" name="Text Box 30"/>
          <p:cNvSpPr>
            <a:spLocks noGrp="1"/>
          </p:cNvSpPr>
          <p:nvPr>
            <p:ph type="title"/>
          </p:nvPr>
        </p:nvSpPr>
        <p:spPr>
          <a:xfrm>
            <a:off x="1443037" y="804862"/>
            <a:ext cx="6572250" cy="1049337"/>
          </a:xfrm>
          <a:prstGeom prst="rect">
            <a:avLst/>
          </a:prstGeom>
          <a:ln>
            <a:noFill/>
          </a:ln>
        </p:spPr>
        <p:txBody>
          <a:bodyPr numCol="1"/>
          <a:lstStyle/>
          <a:p>
            <a:endParaRPr/>
          </a:p>
        </p:txBody>
      </p:sp>
      <p:sp>
        <p:nvSpPr>
          <p:cNvPr id="31" name="Text Box 31"/>
          <p:cNvSpPr>
            <a:spLocks noGrp="1"/>
          </p:cNvSpPr>
          <p:nvPr>
            <p:ph type="body" idx="1"/>
          </p:nvPr>
        </p:nvSpPr>
        <p:spPr>
          <a:xfrm>
            <a:off x="1443037" y="2016125"/>
            <a:ext cx="6572250" cy="3449637"/>
          </a:xfrm>
          <a:prstGeom prst="rect">
            <a:avLst/>
          </a:prstGeom>
          <a:ln>
            <a:noFill/>
          </a:ln>
        </p:spPr>
        <p:txBody>
          <a:bodyPr numCol="1"/>
          <a:lstStyle/>
          <a:p>
            <a:endParaRPr/>
          </a:p>
          <a:p>
            <a:endParaRPr/>
          </a:p>
          <a:p>
            <a:endParaRPr/>
          </a:p>
          <a:p>
            <a:endParaRPr/>
          </a:p>
          <a:p>
            <a:endParaRPr/>
          </a:p>
        </p:txBody>
      </p:sp>
      <p:sp>
        <p:nvSpPr>
          <p:cNvPr id="32" name="Text Box 32"/>
          <p:cNvSpPr>
            <a:spLocks noGrp="1"/>
          </p:cNvSpPr>
          <p:nvPr>
            <p:ph type="dt" sz="half" idx="2"/>
          </p:nvPr>
        </p:nvSpPr>
        <p:spPr>
          <a:xfrm>
            <a:off x="5646737" y="330200"/>
            <a:ext cx="2368550" cy="309562"/>
          </a:xfrm>
          <a:prstGeom prst="rect">
            <a:avLst/>
          </a:prstGeom>
          <a:ln>
            <a:noFill/>
          </a:ln>
        </p:spPr>
        <p:txBody>
          <a:bodyPr numCol="1" anchor="ctr"/>
          <a:lstStyle/>
          <a:p>
            <a:pPr algn="r"/>
            <a:r>
              <a:rPr lang="en-US" sz="1000" dirty="0">
                <a:solidFill>
                  <a:srgbClr val="898989"/>
                </a:solidFill>
              </a:rPr>
              <a:t>*</a:t>
            </a:r>
          </a:p>
        </p:txBody>
      </p:sp>
      <p:sp>
        <p:nvSpPr>
          <p:cNvPr id="33" name="Text Box 33"/>
          <p:cNvSpPr>
            <a:spLocks noGrp="1"/>
          </p:cNvSpPr>
          <p:nvPr>
            <p:ph type="ftr" sz="quarter" idx="3"/>
          </p:nvPr>
        </p:nvSpPr>
        <p:spPr>
          <a:xfrm>
            <a:off x="1443037" y="328612"/>
            <a:ext cx="4033837" cy="309562"/>
          </a:xfrm>
          <a:prstGeom prst="rect">
            <a:avLst/>
          </a:prstGeom>
          <a:ln>
            <a:noFill/>
          </a:ln>
        </p:spPr>
        <p:txBody>
          <a:bodyPr numCol="1" anchor="ctr"/>
          <a:lstStyle/>
          <a:p>
            <a:endParaRPr/>
          </a:p>
        </p:txBody>
      </p:sp>
      <p:sp>
        <p:nvSpPr>
          <p:cNvPr id="34" name="Text Box 34"/>
          <p:cNvSpPr>
            <a:spLocks noGrp="1"/>
          </p:cNvSpPr>
          <p:nvPr>
            <p:ph type="sldNum" sz="quarter" idx="4"/>
          </p:nvPr>
        </p:nvSpPr>
        <p:spPr>
          <a:xfrm>
            <a:off x="487362" y="798512"/>
            <a:ext cx="795337" cy="504825"/>
          </a:xfrm>
          <a:prstGeom prst="rect">
            <a:avLst/>
          </a:prstGeom>
          <a:ln>
            <a:noFill/>
          </a:ln>
        </p:spPr>
        <p:txBody>
          <a:bodyPr numCol="1"/>
          <a:lstStyle/>
          <a:p>
            <a:pPr algn="r"/>
            <a:r>
              <a:rPr lang="en-US" sz="2800" dirty="0">
                <a:solidFill>
                  <a:schemeClr val="accent1"/>
                </a:solidFill>
              </a:rPr>
              <a:t>*</a:t>
            </a:r>
          </a:p>
        </p:txBody>
      </p:sp>
    </p:spTree>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txStyles>
    <p:titleStyle>
      <a:lvl1pPr marL="0" indent="0" algn="l" defTabSz="685800" rtl="0" fontAlgn="base">
        <a:lnSpc>
          <a:spcPct val="90000"/>
        </a:lnSpc>
        <a:spcBef>
          <a:spcPct val="0"/>
        </a:spcBef>
        <a:spcAft>
          <a:spcPct val="0"/>
        </a:spcAft>
        <a:buNone/>
        <a:defRPr lang="en-US" sz="3200" b="0" i="0" u="none" baseline="0" dirty="0" smtClean="0">
          <a:solidFill>
            <a:schemeClr val="tx1"/>
          </a:solidFill>
          <a:latin typeface="Gill Sans MT" pitchFamily="34" charset="0"/>
        </a:defRPr>
      </a:lvl1pPr>
    </p:titleStyle>
    <p:bodyStyle>
      <a:lvl1pPr marL="228600" indent="-228600" algn="l" defTabSz="685800" rtl="0" fontAlgn="base">
        <a:lnSpc>
          <a:spcPct val="120000"/>
        </a:lnSpc>
        <a:spcBef>
          <a:spcPts val="1000"/>
        </a:spcBef>
        <a:spcAft>
          <a:spcPct val="0"/>
        </a:spcAft>
        <a:buClr>
          <a:schemeClr val="accent1"/>
        </a:buClr>
        <a:buSzPct val="100000"/>
        <a:buFont typeface="Arial" pitchFamily="34" charset="0"/>
        <a:buChar char="•"/>
        <a:defRPr lang="en-US" sz="2000" b="0" i="0" u="none" baseline="0" dirty="0" smtClean="0">
          <a:solidFill>
            <a:schemeClr val="tx1"/>
          </a:solidFill>
          <a:latin typeface="Gill Sans MT" pitchFamily="34" charset="0"/>
        </a:defRPr>
      </a:lvl1pPr>
      <a:lvl2pPr marL="685800" indent="-228600">
        <a:lnSpc>
          <a:spcPct val="120000"/>
        </a:lnSpc>
        <a:spcBef>
          <a:spcPts val="500"/>
        </a:spcBef>
        <a:spcAft>
          <a:spcPct val="0"/>
        </a:spcAft>
        <a:buClr>
          <a:schemeClr val="accent1"/>
        </a:buClr>
        <a:buSzPct val="100000"/>
        <a:buFont typeface="Arial" pitchFamily="34" charset="0"/>
        <a:buChar char="•"/>
        <a:defRPr lang="en-US" sz="1600" b="0" i="0" u="none" dirty="0" smtClean="0">
          <a:solidFill>
            <a:schemeClr val="tx1"/>
          </a:solidFill>
          <a:latin typeface="Gill Sans MT" pitchFamily="34" charset="0"/>
        </a:defRPr>
      </a:lvl2pPr>
      <a:lvl3pPr marL="1143000" indent="-228600">
        <a:lnSpc>
          <a:spcPct val="120000"/>
        </a:lnSpc>
        <a:spcBef>
          <a:spcPts val="500"/>
        </a:spcBef>
        <a:spcAft>
          <a:spcPct val="0"/>
        </a:spcAft>
        <a:buClr>
          <a:schemeClr val="accent1"/>
        </a:buClr>
        <a:buSzPct val="100000"/>
        <a:buFont typeface="Arial" pitchFamily="34" charset="0"/>
        <a:buChar char="•"/>
        <a:defRPr lang="en-US" sz="1600" b="0" i="0" u="none" dirty="0" smtClean="0">
          <a:solidFill>
            <a:schemeClr val="tx1"/>
          </a:solidFill>
          <a:latin typeface="Gill Sans MT" pitchFamily="34" charset="0"/>
        </a:defRPr>
      </a:lvl3pPr>
      <a:lvl4pPr marL="1600200" indent="-228600">
        <a:lnSpc>
          <a:spcPct val="120000"/>
        </a:lnSpc>
        <a:spcBef>
          <a:spcPts val="500"/>
        </a:spcBef>
        <a:spcAft>
          <a:spcPct val="0"/>
        </a:spcAft>
        <a:buClr>
          <a:schemeClr val="accent1"/>
        </a:buClr>
        <a:buSzPct val="100000"/>
        <a:buFont typeface="Arial" pitchFamily="34" charset="0"/>
        <a:buChar char="•"/>
        <a:defRPr lang="en-US" sz="1400" b="0" i="0" u="none" dirty="0" smtClean="0">
          <a:solidFill>
            <a:schemeClr val="tx1"/>
          </a:solidFill>
          <a:latin typeface="Gill Sans MT" pitchFamily="34" charset="0"/>
        </a:defRPr>
      </a:lvl4pPr>
      <a:lvl5pPr marL="2057400" indent="-228600">
        <a:lnSpc>
          <a:spcPct val="120000"/>
        </a:lnSpc>
        <a:spcBef>
          <a:spcPts val="500"/>
        </a:spcBef>
        <a:spcAft>
          <a:spcPct val="0"/>
        </a:spcAft>
        <a:buClr>
          <a:schemeClr val="accent1"/>
        </a:buClr>
        <a:buSzPct val="100000"/>
        <a:buFont typeface="Arial" pitchFamily="34" charset="0"/>
        <a:buChar char="•"/>
        <a:defRPr lang="en-US" sz="1200" b="0" i="0" u="none" dirty="0" smtClean="0">
          <a:solidFill>
            <a:schemeClr val="tx1"/>
          </a:solidFill>
          <a:latin typeface="Gill Sans MT" pitchFamily="34" charset="0"/>
        </a:defRPr>
      </a:lvl5pPr>
    </p:bodyStyle>
    <p:otherStyle>
      <a:lvl1pPr marL="0" indent="0" algn="l" defTabSz="685800" rtl="0" fontAlgn="base">
        <a:lnSpc>
          <a:spcPct val="100000"/>
        </a:lnSpc>
        <a:spcBef>
          <a:spcPct val="0"/>
        </a:spcBef>
        <a:spcAft>
          <a:spcPct val="0"/>
        </a:spcAft>
        <a:buNone/>
        <a:defRPr lang="en-US" sz="1300" b="0" i="0" u="none" baseline="0" dirty="0" smtClean="0">
          <a:solidFill>
            <a:schemeClr val="tx1"/>
          </a:solidFill>
          <a:latin typeface="Gill Sans MT" pitchFamily="34" charset="0"/>
        </a:defRPr>
      </a:lvl1pPr>
      <a:lvl2pPr marL="342900" indent="0">
        <a:lnSpc>
          <a:spcPct val="100000"/>
        </a:lnSpc>
        <a:spcBef>
          <a:spcPct val="0"/>
        </a:spcBef>
        <a:spcAft>
          <a:spcPct val="0"/>
        </a:spcAft>
        <a:buNone/>
        <a:defRPr lang="en-US" sz="1300" b="0" i="0" u="none" dirty="0" smtClean="0">
          <a:solidFill>
            <a:schemeClr val="tx1"/>
          </a:solidFill>
          <a:latin typeface="Gill Sans MT" pitchFamily="34" charset="0"/>
        </a:defRPr>
      </a:lvl2pPr>
      <a:lvl3pPr marL="685800" indent="0">
        <a:lnSpc>
          <a:spcPct val="100000"/>
        </a:lnSpc>
        <a:spcBef>
          <a:spcPct val="0"/>
        </a:spcBef>
        <a:spcAft>
          <a:spcPct val="0"/>
        </a:spcAft>
        <a:buNone/>
        <a:defRPr lang="en-US" sz="1300" b="0" i="0" u="none" dirty="0" smtClean="0">
          <a:solidFill>
            <a:schemeClr val="tx1"/>
          </a:solidFill>
          <a:latin typeface="Gill Sans MT" pitchFamily="34" charset="0"/>
        </a:defRPr>
      </a:lvl3pPr>
      <a:lvl4pPr marL="1028700" indent="0">
        <a:lnSpc>
          <a:spcPct val="100000"/>
        </a:lnSpc>
        <a:spcBef>
          <a:spcPct val="0"/>
        </a:spcBef>
        <a:spcAft>
          <a:spcPct val="0"/>
        </a:spcAft>
        <a:buNone/>
        <a:defRPr lang="en-US" sz="1300" b="0" i="0" u="none" dirty="0" smtClean="0">
          <a:solidFill>
            <a:schemeClr val="tx1"/>
          </a:solidFill>
          <a:latin typeface="Gill Sans MT" pitchFamily="34" charset="0"/>
        </a:defRPr>
      </a:lvl4pPr>
      <a:lvl5pPr marL="1371600" indent="0">
        <a:lnSpc>
          <a:spcPct val="100000"/>
        </a:lnSpc>
        <a:spcBef>
          <a:spcPct val="0"/>
        </a:spcBef>
        <a:spcAft>
          <a:spcPct val="0"/>
        </a:spcAft>
        <a:buNone/>
        <a:defRPr lang="en-US" sz="1300" b="0" i="0" u="none" dirty="0" smtClean="0">
          <a:solidFill>
            <a:schemeClr val="tx1"/>
          </a:solidFill>
          <a:latin typeface="Gill Sans MT" pitchFamily="34" charset="0"/>
        </a:defRPr>
      </a:lvl5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2" Type="http://schemas.openxmlformats.org/officeDocument/2006/relationships/hyperlink" Target="https://youtu.be/tGeHOGiFMzA" TargetMode="External"/><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9.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9.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9.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9.xml"/></Relationships>
</file>

<file path=ppt/slides/_rels/slide9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9.xml"/></Relationships>
</file>

<file path=ppt/slides/_rels/slide94.xml.rels><?xml version="1.0" encoding="UTF-8" standalone="yes"?>
<Relationships xmlns="http://schemas.openxmlformats.org/package/2006/relationships"><Relationship Id="rId2" Type="http://schemas.openxmlformats.org/officeDocument/2006/relationships/hyperlink" Target="https://www.youtube.com/watch?v=S4ysIqyTAVg" TargetMode="External"/><Relationship Id="rId1" Type="http://schemas.openxmlformats.org/officeDocument/2006/relationships/slideLayout" Target="../slideLayouts/slideLayout29.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6.xml.rels><?xml version="1.0" encoding="UTF-8" standalone="yes"?>
<Relationships xmlns="http://schemas.openxmlformats.org/package/2006/relationships"><Relationship Id="rId2" Type="http://schemas.openxmlformats.org/officeDocument/2006/relationships/hyperlink" Target="https://www.youtube.com/watch?v=LLX1zKWppsI" TargetMode="Externa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Text Box 146"/>
          <p:cNvSpPr>
            <a:spLocks noGrp="1"/>
          </p:cNvSpPr>
          <p:nvPr>
            <p:ph type="ctrTitle"/>
          </p:nvPr>
        </p:nvSpPr>
        <p:spPr>
          <a:xfrm>
            <a:off x="4343400" y="381000"/>
            <a:ext cx="5618162" cy="2541587"/>
          </a:xfrm>
          <a:prstGeom prst="rect">
            <a:avLst/>
          </a:prstGeom>
        </p:spPr>
        <p:txBody>
          <a:bodyPr wrap="square" lIns="91440" tIns="45720" rIns="91440" bIns="0" numCol="1" anchor="b"/>
          <a:lstStyle>
            <a:lvl1pPr>
              <a:defRPr lang="en-US" dirty="0" smtClean="0"/>
            </a:lvl1pPr>
          </a:lstStyle>
          <a:p>
            <a:r>
              <a:rPr lang="en-US" sz="5400" dirty="0"/>
              <a:t>HOLDING FACILITIES</a:t>
            </a:r>
          </a:p>
        </p:txBody>
      </p:sp>
      <p:sp>
        <p:nvSpPr>
          <p:cNvPr id="147" name="Text Box 147"/>
          <p:cNvSpPr>
            <a:spLocks noGrp="1"/>
          </p:cNvSpPr>
          <p:nvPr>
            <p:ph type="subTitle"/>
          </p:nvPr>
        </p:nvSpPr>
        <p:spPr>
          <a:xfrm>
            <a:off x="3733800" y="3657600"/>
            <a:ext cx="5618162" cy="977900"/>
          </a:xfrm>
          <a:prstGeom prst="rect">
            <a:avLst/>
          </a:prstGeom>
        </p:spPr>
        <p:txBody>
          <a:bodyPr wrap="square" lIns="91440" tIns="91440" rIns="91440" bIns="91440" numCol="1" anchor="t"/>
          <a:lstStyle>
            <a:lvl1pPr marL="0" algn="ctr">
              <a:buNone/>
              <a:defRPr lang="en-US" dirty="0" smtClean="0"/>
            </a:lvl1pPr>
            <a:lvl2pPr marL="457200" algn="ctr">
              <a:buNone/>
              <a:defRPr lang="en-US" dirty="0" smtClean="0"/>
            </a:lvl2pPr>
            <a:lvl3pPr marL="914400" algn="ctr">
              <a:buNone/>
              <a:defRPr lang="en-US" dirty="0" smtClean="0"/>
            </a:lvl3pPr>
            <a:lvl4pPr marL="1371600" algn="ctr">
              <a:buNone/>
              <a:defRPr lang="en-US" dirty="0" smtClean="0"/>
            </a:lvl4pPr>
            <a:lvl5pPr marL="1828800" algn="ctr">
              <a:buNone/>
              <a:defRPr lang="en-US" dirty="0" smtClean="0"/>
            </a:lvl5pPr>
          </a:lstStyle>
          <a:p>
            <a:pPr marL="0"/>
            <a:r>
              <a:rPr lang="en-US" dirty="0"/>
              <a:t>POLICE SERVICE OF SALINAS</a:t>
            </a:r>
          </a:p>
        </p:txBody>
      </p:sp>
      <p:pic>
        <p:nvPicPr>
          <p:cNvPr id="148" name="Picture 148"/>
          <p:cNvPicPr>
            <a:picLocks noChangeAspect="1"/>
          </p:cNvPicPr>
          <p:nvPr/>
        </p:nvPicPr>
        <p:blipFill>
          <a:blip r:embed="rId2"/>
          <a:stretch/>
        </p:blipFill>
        <p:spPr>
          <a:xfrm>
            <a:off x="381000" y="1960562"/>
            <a:ext cx="3784600" cy="29368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Text Box 179"/>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TYPES OF JAILS</a:t>
            </a:r>
          </a:p>
        </p:txBody>
      </p:sp>
      <p:sp>
        <p:nvSpPr>
          <p:cNvPr id="180" name="Text Box 180"/>
          <p:cNvSpPr>
            <a:spLocks noGrp="1"/>
          </p:cNvSpPr>
          <p:nvPr>
            <p:ph/>
          </p:nvPr>
        </p:nvSpPr>
        <p:spPr>
          <a:xfrm>
            <a:off x="1443037" y="2016125"/>
            <a:ext cx="6572250" cy="3449637"/>
          </a:xfrm>
          <a:prstGeom prst="rect">
            <a:avLst/>
          </a:prstGeom>
        </p:spPr>
        <p:txBody>
          <a:bodyPr wrap="square" lIns="91440" tIns="45720" rIns="91440" bIns="45720" numCol="1" anchor="t"/>
          <a:lstStyle/>
          <a:p>
            <a:pPr marL="1143000" lvl="4" indent="0" algn="ctr">
              <a:buNone/>
            </a:pPr>
            <a:r>
              <a:rPr lang="en-US" sz="3200" b="1" dirty="0"/>
              <a:t>Type IV</a:t>
            </a:r>
          </a:p>
          <a:p>
            <a:pPr marL="1143000" lvl="4" indent="0">
              <a:buNone/>
            </a:pPr>
            <a:r>
              <a:rPr lang="en-US" sz="2400" dirty="0"/>
              <a:t>Local detention facility or portion there of designated for the housing of inmates for work/education furlough and/or programs involving inmate access into the community</a:t>
            </a:r>
          </a:p>
          <a:p>
            <a:pPr marL="1143000" lvl="4" indent="0">
              <a:buNone/>
            </a:pPr>
            <a:endParaRPr lang="en-US" sz="2400" dirty="0"/>
          </a:p>
        </p:txBody>
      </p:sp>
      <p:pic>
        <p:nvPicPr>
          <p:cNvPr id="181" name="Picture 181"/>
          <p:cNvPicPr>
            <a:picLocks noChangeAspect="1"/>
          </p:cNvPicPr>
          <p:nvPr/>
        </p:nvPicPr>
        <p:blipFill>
          <a:blip r:embed="rId2"/>
          <a:stretch/>
        </p:blipFill>
        <p:spPr>
          <a:xfrm>
            <a:off x="5029200" y="4657725"/>
            <a:ext cx="3054350" cy="1941512"/>
          </a:xfrm>
          <a:prstGeom prst="rect">
            <a:avLst/>
          </a:prstGeom>
          <a:noFill/>
          <a:ln>
            <a:noFill/>
          </a:ln>
        </p:spPr>
      </p:pic>
      <p:pic>
        <p:nvPicPr>
          <p:cNvPr id="183" name="Picture 183"/>
          <p:cNvPicPr>
            <a:picLocks noChangeAspect="1"/>
          </p:cNvPicPr>
          <p:nvPr/>
        </p:nvPicPr>
        <p:blipFill>
          <a:blip r:embed="rId3"/>
          <a:stretch/>
        </p:blipFill>
        <p:spPr>
          <a:xfrm>
            <a:off x="76200" y="1971675"/>
            <a:ext cx="2438400" cy="18288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 name="Text Box 185"/>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LIABILITY</a:t>
            </a:r>
          </a:p>
        </p:txBody>
      </p:sp>
      <p:sp>
        <p:nvSpPr>
          <p:cNvPr id="186" name="Text Box 186"/>
          <p:cNvSpPr>
            <a:spLocks noGrp="1"/>
          </p:cNvSpPr>
          <p:nvPr>
            <p:ph/>
          </p:nvPr>
        </p:nvSpPr>
        <p:spPr>
          <a:xfrm>
            <a:off x="1443037" y="2016125"/>
            <a:ext cx="6572250" cy="3449637"/>
          </a:xfrm>
          <a:prstGeom prst="rect">
            <a:avLst/>
          </a:prstGeom>
        </p:spPr>
        <p:txBody>
          <a:bodyPr wrap="square" lIns="91440" tIns="45720" rIns="91440" bIns="45720" numCol="1" anchor="t"/>
          <a:lstStyle/>
          <a:p>
            <a:pPr marL="107950" indent="0">
              <a:buNone/>
            </a:pPr>
            <a:endParaRPr lang="en-US" dirty="0"/>
          </a:p>
          <a:p>
            <a:pPr marL="107950" indent="0">
              <a:buNone/>
            </a:pPr>
            <a:endParaRPr lang="en-US" sz="2800" dirty="0"/>
          </a:p>
          <a:p>
            <a:pPr marL="107950" indent="0" algn="ctr">
              <a:buNone/>
            </a:pPr>
            <a:r>
              <a:rPr lang="en-US" sz="2800" dirty="0"/>
              <a:t>	Identify 5 Biggest Liabilities in the Jail</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 name="Text Box 187"/>
          <p:cNvSpPr>
            <a:spLocks noGrp="1"/>
          </p:cNvSpPr>
          <p:nvPr>
            <p:ph type="title"/>
          </p:nvPr>
        </p:nvSpPr>
        <p:spPr>
          <a:xfrm>
            <a:off x="1443037" y="804862"/>
            <a:ext cx="6572250" cy="1049337"/>
          </a:xfrm>
          <a:prstGeom prst="rect">
            <a:avLst/>
          </a:prstGeom>
        </p:spPr>
        <p:txBody>
          <a:bodyPr wrap="square" lIns="91440" tIns="45720" rIns="91440" bIns="45720" numCol="1" anchor="t"/>
          <a:lstStyle/>
          <a:p>
            <a:r>
              <a:t>TYPES OF LIABILITIES IN JAIL</a:t>
            </a:r>
          </a:p>
        </p:txBody>
      </p:sp>
      <p:sp>
        <p:nvSpPr>
          <p:cNvPr id="188" name="Text Box 188"/>
          <p:cNvSpPr>
            <a:spLocks noGrp="1"/>
          </p:cNvSpPr>
          <p:nvPr>
            <p:ph/>
          </p:nvPr>
        </p:nvSpPr>
        <p:spPr>
          <a:xfrm>
            <a:off x="1443037" y="2016125"/>
            <a:ext cx="6572250" cy="3449637"/>
          </a:xfrm>
          <a:prstGeom prst="rect">
            <a:avLst/>
          </a:prstGeom>
        </p:spPr>
        <p:txBody>
          <a:bodyPr wrap="square" lIns="91440" tIns="45720" rIns="91440" bIns="45720" numCol="1" anchor="t"/>
          <a:lstStyle/>
          <a:p>
            <a:r>
              <a:t>Lack of Training</a:t>
            </a:r>
          </a:p>
          <a:p>
            <a:r>
              <a:t>Suicide</a:t>
            </a:r>
          </a:p>
          <a:p>
            <a:r>
              <a:t>Medical Issues</a:t>
            </a:r>
          </a:p>
          <a:p>
            <a:r>
              <a:t>Use of Force</a:t>
            </a:r>
          </a:p>
          <a:p>
            <a:r>
              <a:t>Lack of Documentation</a:t>
            </a:r>
          </a:p>
          <a:p>
            <a:r>
              <a:t>Improper Classification</a:t>
            </a:r>
          </a:p>
          <a:p>
            <a:r>
              <a:t>In Custody Death</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 name="Text Box 189"/>
          <p:cNvSpPr>
            <a:spLocks noGrp="1"/>
          </p:cNvSpPr>
          <p:nvPr>
            <p:ph type="title"/>
          </p:nvPr>
        </p:nvSpPr>
        <p:spPr>
          <a:xfrm>
            <a:off x="1443037" y="804862"/>
            <a:ext cx="6572250" cy="1049337"/>
          </a:xfrm>
          <a:prstGeom prst="rect">
            <a:avLst/>
          </a:prstGeom>
        </p:spPr>
        <p:txBody>
          <a:bodyPr wrap="square" lIns="91440" tIns="45720" rIns="91440" bIns="45720" numCol="1" anchor="t"/>
          <a:lstStyle/>
          <a:p>
            <a:r>
              <a:t>1024. COURT/TEMP HOLDING TRAINING</a:t>
            </a:r>
          </a:p>
        </p:txBody>
      </p:sp>
      <p:sp>
        <p:nvSpPr>
          <p:cNvPr id="190" name="Text Box 190"/>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endParaRPr lang="en-US" sz="1900" dirty="0"/>
          </a:p>
          <a:p>
            <a:pPr marL="228600" indent="-228600">
              <a:lnSpc>
                <a:spcPct val="110000"/>
              </a:lnSpc>
            </a:pPr>
            <a:endParaRPr lang="en-US" sz="1900" dirty="0"/>
          </a:p>
          <a:p>
            <a:pPr marL="685800" lvl="1" indent="-228600">
              <a:lnSpc>
                <a:spcPct val="110000"/>
              </a:lnSpc>
            </a:pPr>
            <a:r>
              <a:rPr lang="en-US" sz="1500" dirty="0"/>
              <a:t>8 Hours within 6 months of assignment:</a:t>
            </a:r>
          </a:p>
          <a:p>
            <a:pPr marL="1143000" lvl="2" indent="-228600">
              <a:lnSpc>
                <a:spcPct val="110000"/>
              </a:lnSpc>
            </a:pPr>
            <a:r>
              <a:rPr lang="en-US" sz="1500" dirty="0"/>
              <a:t>Minimum Jail Standards</a:t>
            </a:r>
          </a:p>
          <a:p>
            <a:pPr marL="1143000" lvl="2" indent="-228600">
              <a:lnSpc>
                <a:spcPct val="110000"/>
              </a:lnSpc>
            </a:pPr>
            <a:r>
              <a:rPr lang="en-US" sz="1500" dirty="0"/>
              <a:t>Jail Operations Liability</a:t>
            </a:r>
          </a:p>
          <a:p>
            <a:pPr marL="1143000" lvl="2" indent="-228600">
              <a:lnSpc>
                <a:spcPct val="110000"/>
              </a:lnSpc>
            </a:pPr>
            <a:r>
              <a:rPr lang="en-US" sz="1500" dirty="0"/>
              <a:t>Inmate Segregation </a:t>
            </a:r>
          </a:p>
          <a:p>
            <a:pPr marL="1143000" lvl="2" indent="-228600">
              <a:lnSpc>
                <a:spcPct val="110000"/>
              </a:lnSpc>
            </a:pPr>
            <a:r>
              <a:rPr lang="en-US" sz="1500" dirty="0"/>
              <a:t>Emergency Procedures &amp; Planning</a:t>
            </a:r>
          </a:p>
          <a:p>
            <a:pPr marL="1143000" lvl="2" indent="-228600">
              <a:lnSpc>
                <a:spcPct val="110000"/>
              </a:lnSpc>
            </a:pPr>
            <a:r>
              <a:rPr lang="en-US" sz="1500" dirty="0"/>
              <a:t>Suicide Prevention</a:t>
            </a:r>
          </a:p>
          <a:p>
            <a:pPr marL="1143000" lvl="2" indent="-228600">
              <a:lnSpc>
                <a:spcPct val="110000"/>
              </a:lnSpc>
            </a:pPr>
            <a:endParaRPr lang="en-US" sz="1500" dirty="0"/>
          </a:p>
          <a:p>
            <a:pPr marL="1143000" lvl="2" indent="-228600">
              <a:lnSpc>
                <a:spcPct val="110000"/>
              </a:lnSpc>
            </a:pPr>
            <a:r>
              <a:rPr lang="en-US" sz="1500" dirty="0"/>
              <a:t>8 hr. refresher once every 2 years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Text Box 191"/>
          <p:cNvSpPr>
            <a:spLocks noGrp="1"/>
          </p:cNvSpPr>
          <p:nvPr>
            <p:ph type="title"/>
          </p:nvPr>
        </p:nvSpPr>
        <p:spPr>
          <a:xfrm>
            <a:off x="1443037" y="804862"/>
            <a:ext cx="6572250" cy="1049337"/>
          </a:xfrm>
          <a:prstGeom prst="rect">
            <a:avLst/>
          </a:prstGeom>
        </p:spPr>
        <p:txBody>
          <a:bodyPr wrap="square" lIns="91440" tIns="45720" rIns="91440" bIns="45720" numCol="1" anchor="t"/>
          <a:lstStyle/>
          <a:p>
            <a:r>
              <a:t>1025. CONTINUING PROFESSIONAL TRAINING</a:t>
            </a:r>
          </a:p>
        </p:txBody>
      </p:sp>
      <p:sp>
        <p:nvSpPr>
          <p:cNvPr id="192" name="Text Box 192"/>
          <p:cNvSpPr>
            <a:spLocks noGrp="1"/>
          </p:cNvSpPr>
          <p:nvPr>
            <p:ph/>
          </p:nvPr>
        </p:nvSpPr>
        <p:spPr>
          <a:xfrm>
            <a:off x="1443037" y="2016125"/>
            <a:ext cx="6572250" cy="3449637"/>
          </a:xfrm>
          <a:prstGeom prst="rect">
            <a:avLst/>
          </a:prstGeom>
        </p:spPr>
        <p:txBody>
          <a:bodyPr wrap="square" lIns="91440" tIns="45720" rIns="91440" bIns="45720" numCol="1" anchor="t"/>
          <a:lstStyle/>
          <a:p>
            <a:pPr marL="1143000" lvl="4" indent="0">
              <a:buNone/>
            </a:pPr>
            <a:r>
              <a:rPr lang="en-US" dirty="0"/>
              <a:t>		</a:t>
            </a:r>
          </a:p>
          <a:p>
            <a:pPr marL="1143000" lvl="4" indent="0">
              <a:buNone/>
            </a:pPr>
            <a:r>
              <a:rPr lang="en-US" dirty="0"/>
              <a:t>		</a:t>
            </a:r>
            <a:r>
              <a:rPr lang="en-US" sz="2400" b="1" dirty="0"/>
              <a:t>Type I – IV</a:t>
            </a:r>
          </a:p>
          <a:p>
            <a:pPr marL="1143000" lvl="4" indent="0">
              <a:buNone/>
            </a:pPr>
            <a:endParaRPr lang="en-US" sz="2400" dirty="0"/>
          </a:p>
          <a:p>
            <a:pPr marL="1143000" lvl="4" indent="0">
              <a:buNone/>
            </a:pPr>
            <a:r>
              <a:rPr lang="en-US" sz="2400" dirty="0"/>
              <a:t>Core:  Within 1 yr of assignment</a:t>
            </a:r>
          </a:p>
          <a:p>
            <a:pPr marL="1143000" lvl="4" indent="0">
              <a:buNone/>
            </a:pPr>
            <a:r>
              <a:rPr lang="en-US" sz="2400" dirty="0"/>
              <a:t>24 hrs. annually : Line staff, supervisors, managers &amp; administrators</a:t>
            </a:r>
          </a:p>
          <a:p>
            <a:pPr marL="1143000" lvl="4" indent="0"/>
            <a:endParaRPr lang="en-US" dirty="0"/>
          </a:p>
          <a:p>
            <a:pPr marL="1143000" lvl="4" indent="0"/>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 name="Text Box 193"/>
          <p:cNvSpPr>
            <a:spLocks noGrp="1"/>
          </p:cNvSpPr>
          <p:nvPr>
            <p:ph type="title"/>
          </p:nvPr>
        </p:nvSpPr>
        <p:spPr>
          <a:xfrm>
            <a:off x="1443037" y="804862"/>
            <a:ext cx="6572250" cy="1049337"/>
          </a:xfrm>
          <a:prstGeom prst="rect">
            <a:avLst/>
          </a:prstGeom>
        </p:spPr>
        <p:txBody>
          <a:bodyPr wrap="square" lIns="91440" tIns="45720" rIns="91440" bIns="45720" numCol="1" anchor="t"/>
          <a:lstStyle/>
          <a:p>
            <a:r>
              <a:t>1027. NUMBER OF PERSONNEL</a:t>
            </a:r>
          </a:p>
        </p:txBody>
      </p:sp>
      <p:sp>
        <p:nvSpPr>
          <p:cNvPr id="194" name="Text Box 194"/>
          <p:cNvSpPr>
            <a:spLocks noGrp="1"/>
          </p:cNvSpPr>
          <p:nvPr>
            <p:ph/>
          </p:nvPr>
        </p:nvSpPr>
        <p:spPr>
          <a:xfrm>
            <a:off x="457200" y="2324100"/>
            <a:ext cx="8229600" cy="4524375"/>
          </a:xfrm>
          <a:prstGeom prst="rect">
            <a:avLst/>
          </a:prstGeom>
        </p:spPr>
        <p:txBody>
          <a:bodyPr wrap="square" lIns="91440" tIns="45720" rIns="91440" bIns="45720" numCol="1" anchor="t"/>
          <a:lstStyle/>
          <a:p>
            <a:r>
              <a:rPr dirty="0"/>
              <a:t>A sufficient number of personnel shall be employed to conduct at least hourly safety checks through direct visual observation</a:t>
            </a:r>
            <a:endParaRPr lang="en-US" dirty="0"/>
          </a:p>
          <a:p>
            <a:r>
              <a:rPr lang="en-US" dirty="0">
                <a:solidFill>
                  <a:srgbClr val="C00000"/>
                </a:solidFill>
              </a:rPr>
              <a:t>(Policy States every 30 min!! Follow Policy)</a:t>
            </a:r>
            <a:endParaRPr dirty="0">
              <a:solidFill>
                <a:srgbClr val="C00000"/>
              </a:solidFill>
            </a:endParaRPr>
          </a:p>
          <a:p>
            <a:r>
              <a:rPr dirty="0"/>
              <a:t>When an incarcerated person is in custody, there shall be an employee at all times immediately available in the event of an emergency</a:t>
            </a:r>
            <a:endParaRPr lang="en-US" dirty="0"/>
          </a:p>
          <a:p>
            <a:r>
              <a:rPr dirty="0"/>
              <a:t>Whenever there is a female in custody there shall be a female employee immediately available</a:t>
            </a:r>
            <a:endParaRPr lang="en-US" dirty="0"/>
          </a:p>
          <a:p>
            <a:r>
              <a:rPr lang="en-US" dirty="0">
                <a:solidFill>
                  <a:srgbClr val="C00000"/>
                </a:solidFill>
              </a:rPr>
              <a:t>(Policy states in the event none are available, in custody should go to CJ)</a:t>
            </a:r>
            <a:endParaRPr dirty="0">
              <a:solidFill>
                <a:srgbClr val="C0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Text Box 195"/>
          <p:cNvSpPr>
            <a:spLocks noGrp="1"/>
          </p:cNvSpPr>
          <p:nvPr>
            <p:ph type="title"/>
          </p:nvPr>
        </p:nvSpPr>
        <p:spPr>
          <a:xfrm>
            <a:off x="1443037" y="804862"/>
            <a:ext cx="6572250" cy="1049337"/>
          </a:xfrm>
          <a:prstGeom prst="rect">
            <a:avLst/>
          </a:prstGeom>
        </p:spPr>
        <p:txBody>
          <a:bodyPr wrap="square" lIns="91440" tIns="45720" rIns="91440" bIns="45720" numCol="1" anchor="t"/>
          <a:lstStyle/>
          <a:p>
            <a:r>
              <a:t>1028. FIRE &amp; LIFE SAFETY STAFF</a:t>
            </a:r>
          </a:p>
        </p:txBody>
      </p:sp>
      <p:sp>
        <p:nvSpPr>
          <p:cNvPr id="196" name="Text Box 196"/>
          <p:cNvSpPr>
            <a:spLocks noGrp="1"/>
          </p:cNvSpPr>
          <p:nvPr>
            <p:ph/>
          </p:nvPr>
        </p:nvSpPr>
        <p:spPr>
          <a:xfrm>
            <a:off x="1125537" y="1554162"/>
            <a:ext cx="6572250" cy="3449637"/>
          </a:xfrm>
          <a:prstGeom prst="rect">
            <a:avLst/>
          </a:prstGeom>
        </p:spPr>
        <p:txBody>
          <a:bodyPr wrap="square" lIns="91440" tIns="45720" rIns="91440" bIns="45720" numCol="1" anchor="t"/>
          <a:lstStyle/>
          <a:p>
            <a:pPr marL="228600" indent="-228600"/>
            <a:endParaRPr lang="en-US" dirty="0"/>
          </a:p>
          <a:p>
            <a:pPr marL="228600" indent="-228600"/>
            <a:endParaRPr lang="en-US" dirty="0"/>
          </a:p>
          <a:p>
            <a:pPr marL="685800" lvl="1" indent="-228600"/>
            <a:r>
              <a:rPr lang="en-US" sz="2000" dirty="0"/>
              <a:t>If one incarcerated person is in custody, you shall have one person on duty who meets CSA standards on Fire &amp; Live Safety procedures relating to the facility</a:t>
            </a:r>
          </a:p>
          <a:p>
            <a:pPr marL="685800" lvl="1" indent="-228600"/>
            <a:endParaRPr lang="en-US" sz="2000" dirty="0"/>
          </a:p>
          <a:p>
            <a:pPr marL="685800" lvl="1" indent="-228600"/>
            <a:r>
              <a:rPr lang="en-US" sz="2000" dirty="0"/>
              <a:t>Don’t have the Records Clerk Babysitting!!</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D2086-A0D1-4820-85A5-04995B89E782}"/>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2492A6E1-0B51-4CA1-9437-05F9972EB9A5}"/>
              </a:ext>
            </a:extLst>
          </p:cNvPr>
          <p:cNvSpPr>
            <a:spLocks noGrp="1"/>
          </p:cNvSpPr>
          <p:nvPr>
            <p:ph type="subTitle" idx="1"/>
          </p:nvPr>
        </p:nvSpPr>
        <p:spPr/>
        <p:txBody>
          <a:bodyPr/>
          <a:lstStyle/>
          <a:p>
            <a:endParaRPr lang="en-US"/>
          </a:p>
        </p:txBody>
      </p:sp>
      <p:pic>
        <p:nvPicPr>
          <p:cNvPr id="5" name="Picture 4" descr="Diagram, schematic&#10;&#10;Description automatically generated">
            <a:extLst>
              <a:ext uri="{FF2B5EF4-FFF2-40B4-BE49-F238E27FC236}">
                <a16:creationId xmlns:a16="http://schemas.microsoft.com/office/drawing/2014/main" id="{978BE3E8-ACC2-4BFF-91B8-854F4D25B6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5006" y="154219"/>
            <a:ext cx="8228351" cy="5484581"/>
          </a:xfrm>
          <a:prstGeom prst="rect">
            <a:avLst/>
          </a:prstGeom>
        </p:spPr>
      </p:pic>
    </p:spTree>
    <p:extLst>
      <p:ext uri="{BB962C8B-B14F-4D97-AF65-F5344CB8AC3E}">
        <p14:creationId xmlns:p14="http://schemas.microsoft.com/office/powerpoint/2010/main" val="7179446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 name="Text Box 197"/>
          <p:cNvSpPr>
            <a:spLocks noGrp="1"/>
          </p:cNvSpPr>
          <p:nvPr>
            <p:ph type="title"/>
          </p:nvPr>
        </p:nvSpPr>
        <p:spPr>
          <a:xfrm>
            <a:off x="1443037" y="804862"/>
            <a:ext cx="6572250" cy="1049337"/>
          </a:xfrm>
          <a:prstGeom prst="rect">
            <a:avLst/>
          </a:prstGeom>
        </p:spPr>
        <p:txBody>
          <a:bodyPr wrap="square" lIns="91440" tIns="45720" rIns="91440" bIns="45720" numCol="1" anchor="t"/>
          <a:lstStyle/>
          <a:p>
            <a:r>
              <a:rPr dirty="0"/>
              <a:t>1029. POLICY &amp; PROCEDURES MANUAL</a:t>
            </a:r>
          </a:p>
        </p:txBody>
      </p:sp>
      <p:sp>
        <p:nvSpPr>
          <p:cNvPr id="198" name="Text Box 198"/>
          <p:cNvSpPr>
            <a:spLocks noGrp="1"/>
          </p:cNvSpPr>
          <p:nvPr>
            <p:ph/>
          </p:nvPr>
        </p:nvSpPr>
        <p:spPr>
          <a:xfrm>
            <a:off x="1443037" y="2016125"/>
            <a:ext cx="6572250" cy="3546475"/>
          </a:xfrm>
          <a:prstGeom prst="rect">
            <a:avLst/>
          </a:prstGeom>
        </p:spPr>
        <p:txBody>
          <a:bodyPr wrap="square" lIns="91440" tIns="45720" rIns="91440" bIns="45720" numCol="1" anchor="t"/>
          <a:lstStyle/>
          <a:p>
            <a:pPr marL="228600" indent="-228600"/>
            <a:r>
              <a:rPr lang="en-US" dirty="0"/>
              <a:t>Each Dept. shall have a Policy &amp; Procedures Manual for the facility </a:t>
            </a:r>
            <a:r>
              <a:rPr lang="en-US" dirty="0">
                <a:solidFill>
                  <a:srgbClr val="C00000"/>
                </a:solidFill>
              </a:rPr>
              <a:t>(Lexipol Section 900)</a:t>
            </a:r>
          </a:p>
          <a:p>
            <a:pPr marL="228600" indent="-228600"/>
            <a:r>
              <a:rPr lang="en-US" dirty="0"/>
              <a:t>Shall address Title 15 &amp; Title 24 regulations</a:t>
            </a:r>
          </a:p>
          <a:p>
            <a:pPr marL="228600" indent="-228600"/>
            <a:r>
              <a:rPr lang="en-US" dirty="0"/>
              <a:t>Reviewed &amp; updated every 2 years</a:t>
            </a:r>
          </a:p>
          <a:p>
            <a:pPr marL="228600" indent="-228600"/>
            <a:r>
              <a:rPr lang="en-US" dirty="0"/>
              <a:t>Make available to employees</a:t>
            </a:r>
          </a:p>
          <a:p>
            <a:pPr marL="228600" indent="-228600"/>
            <a:endParaRPr lang="en-US" dirty="0"/>
          </a:p>
          <a:p>
            <a:pPr marL="1600200" lvl="3" indent="-228600"/>
            <a:r>
              <a:rPr lang="en-US" sz="1600" dirty="0"/>
              <a:t>Title 15 tells you what to do….Your manual tells you how to do it!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 name="Text Box 201"/>
          <p:cNvSpPr>
            <a:spLocks noGrp="1"/>
          </p:cNvSpPr>
          <p:nvPr>
            <p:ph type="title"/>
          </p:nvPr>
        </p:nvSpPr>
        <p:spPr>
          <a:xfrm>
            <a:off x="1443037" y="804862"/>
            <a:ext cx="6572250" cy="1049337"/>
          </a:xfrm>
          <a:prstGeom prst="rect">
            <a:avLst/>
          </a:prstGeom>
        </p:spPr>
        <p:txBody>
          <a:bodyPr wrap="square" lIns="91440" tIns="45720" rIns="91440" bIns="45720" numCol="1" anchor="t"/>
          <a:lstStyle/>
          <a:p>
            <a:r>
              <a:t>1051. COMMUNICABLE DISEASES</a:t>
            </a:r>
          </a:p>
        </p:txBody>
      </p:sp>
      <p:sp>
        <p:nvSpPr>
          <p:cNvPr id="202" name="Text Box 202"/>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pPr>
            <a:r>
              <a:rPr lang="en-US" sz="1900" dirty="0"/>
              <a:t>At intake, inquire if incarcerated person has:</a:t>
            </a:r>
          </a:p>
          <a:p>
            <a:pPr marL="228600" indent="-228600">
              <a:lnSpc>
                <a:spcPct val="100000"/>
              </a:lnSpc>
            </a:pPr>
            <a:endParaRPr lang="en-US" sz="1900" dirty="0"/>
          </a:p>
          <a:p>
            <a:pPr marL="228600" indent="-228600">
              <a:lnSpc>
                <a:spcPct val="100000"/>
              </a:lnSpc>
            </a:pPr>
            <a:r>
              <a:rPr lang="en-US" dirty="0"/>
              <a:t>TB</a:t>
            </a:r>
          </a:p>
          <a:p>
            <a:pPr marL="228600" indent="-228600">
              <a:lnSpc>
                <a:spcPct val="100000"/>
              </a:lnSpc>
            </a:pPr>
            <a:r>
              <a:rPr lang="en-US" dirty="0"/>
              <a:t>Airborne Diseases</a:t>
            </a:r>
          </a:p>
          <a:p>
            <a:pPr marL="228600" indent="-228600">
              <a:lnSpc>
                <a:spcPct val="100000"/>
              </a:lnSpc>
            </a:pPr>
            <a:r>
              <a:rPr lang="en-US" dirty="0"/>
              <a:t>Medical problem</a:t>
            </a:r>
          </a:p>
          <a:p>
            <a:pPr marL="228600" indent="-228600">
              <a:lnSpc>
                <a:spcPct val="100000"/>
              </a:lnSpc>
            </a:pPr>
            <a:endParaRPr lang="en-US" sz="1900" dirty="0"/>
          </a:p>
          <a:p>
            <a:pPr marL="685800" lvl="1" indent="-228600">
              <a:lnSpc>
                <a:spcPct val="100000"/>
              </a:lnSpc>
            </a:pPr>
            <a:r>
              <a:rPr lang="en-US" sz="1500" dirty="0"/>
              <a:t>Segregate until medical </a:t>
            </a:r>
          </a:p>
          <a:p>
            <a:pPr marL="685800" lvl="1" indent="-228600">
              <a:lnSpc>
                <a:spcPct val="100000"/>
              </a:lnSpc>
              <a:buNone/>
            </a:pPr>
            <a:r>
              <a:rPr lang="en-US" sz="1500" dirty="0"/>
              <a:t>  eval &amp; notate on booking</a:t>
            </a:r>
          </a:p>
          <a:p>
            <a:pPr marL="685800" lvl="1" indent="-228600">
              <a:lnSpc>
                <a:spcPct val="100000"/>
              </a:lnSpc>
              <a:buNone/>
            </a:pPr>
            <a:r>
              <a:rPr lang="en-US" sz="1500" dirty="0"/>
              <a:t>  form, consider direct transport</a:t>
            </a:r>
          </a:p>
        </p:txBody>
      </p:sp>
      <p:pic>
        <p:nvPicPr>
          <p:cNvPr id="203" name="Picture 203"/>
          <p:cNvPicPr>
            <a:picLocks noChangeAspect="1"/>
          </p:cNvPicPr>
          <p:nvPr/>
        </p:nvPicPr>
        <p:blipFill>
          <a:blip r:embed="rId2"/>
          <a:stretch/>
        </p:blipFill>
        <p:spPr>
          <a:xfrm>
            <a:off x="5638800" y="2797175"/>
            <a:ext cx="2895600" cy="257968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Text Box 150"/>
          <p:cNvSpPr>
            <a:spLocks noGrp="1"/>
          </p:cNvSpPr>
          <p:nvPr>
            <p:ph type="title"/>
          </p:nvPr>
        </p:nvSpPr>
        <p:spPr>
          <a:xfrm>
            <a:off x="1443037" y="804862"/>
            <a:ext cx="6572250" cy="1049337"/>
          </a:xfrm>
          <a:prstGeom prst="rect">
            <a:avLst/>
          </a:prstGeom>
        </p:spPr>
        <p:txBody>
          <a:bodyPr wrap="square" lIns="91440" tIns="45720" rIns="91440" bIns="45720" numCol="1" anchor="t"/>
          <a:lstStyle/>
          <a:p>
            <a:r>
              <a:t>TITLE 15 UPDATE</a:t>
            </a:r>
          </a:p>
        </p:txBody>
      </p:sp>
      <p:sp>
        <p:nvSpPr>
          <p:cNvPr id="151" name="Text Box 151"/>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pPr>
            <a:r>
              <a:rPr lang="en-US" dirty="0"/>
              <a:t>* Title 15 Overview</a:t>
            </a:r>
          </a:p>
          <a:p>
            <a:pPr marL="228600" indent="-228600">
              <a:lnSpc>
                <a:spcPct val="100000"/>
              </a:lnSpc>
            </a:pPr>
            <a:r>
              <a:rPr lang="en-US" dirty="0"/>
              <a:t>* Identify Different Type of Jail Facilities</a:t>
            </a:r>
          </a:p>
          <a:p>
            <a:pPr marL="228600" indent="-228600">
              <a:lnSpc>
                <a:spcPct val="100000"/>
              </a:lnSpc>
            </a:pPr>
            <a:r>
              <a:rPr lang="en-US" dirty="0"/>
              <a:t>* Analyze Dept. Policies (900) &amp; Indentify Risk Factors</a:t>
            </a:r>
          </a:p>
          <a:p>
            <a:pPr marL="228600" indent="-228600">
              <a:lnSpc>
                <a:spcPct val="100000"/>
              </a:lnSpc>
            </a:pPr>
            <a:r>
              <a:rPr lang="en-US" dirty="0"/>
              <a:t>* Identify Type I Jails &amp; Specific Requirements</a:t>
            </a:r>
          </a:p>
          <a:p>
            <a:pPr marL="228600" indent="-228600">
              <a:lnSpc>
                <a:spcPct val="100000"/>
              </a:lnSpc>
            </a:pPr>
            <a:r>
              <a:rPr lang="en-US" dirty="0"/>
              <a:t>* Signs and Symptoms of Jail Suicide</a:t>
            </a:r>
          </a:p>
          <a:p>
            <a:pPr marL="228600" indent="-228600">
              <a:lnSpc>
                <a:spcPct val="100000"/>
              </a:lnSpc>
            </a:pPr>
            <a:r>
              <a:rPr lang="en-US" dirty="0"/>
              <a:t>* Identify 6 Different Jail Inspections</a:t>
            </a:r>
          </a:p>
          <a:p>
            <a:pPr marL="228600" indent="-228600">
              <a:lnSpc>
                <a:spcPct val="100000"/>
              </a:lnSpc>
            </a:pPr>
            <a:r>
              <a:rPr lang="en-US" dirty="0"/>
              <a:t>* Identify Special Requirements for Juveniles in Custody</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 name="Text Box 209"/>
          <p:cNvSpPr>
            <a:spLocks noGrp="1"/>
          </p:cNvSpPr>
          <p:nvPr>
            <p:ph type="title"/>
          </p:nvPr>
        </p:nvSpPr>
        <p:spPr>
          <a:xfrm>
            <a:off x="1443037" y="804862"/>
            <a:ext cx="6572250" cy="1049337"/>
          </a:xfrm>
          <a:prstGeom prst="rect">
            <a:avLst/>
          </a:prstGeom>
        </p:spPr>
        <p:txBody>
          <a:bodyPr wrap="square" lIns="91440" tIns="45720" rIns="91440" bIns="45720" numCol="1" anchor="t"/>
          <a:lstStyle/>
          <a:p>
            <a:r>
              <a:t>1044. INCIDENT REPORTS</a:t>
            </a:r>
          </a:p>
        </p:txBody>
      </p:sp>
      <p:sp>
        <p:nvSpPr>
          <p:cNvPr id="210" name="Text Box 210"/>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r>
              <a:rPr lang="en-US" dirty="0"/>
              <a:t>Incidents resulting in physical harm or serious threat of harm to employee or incarcerated person</a:t>
            </a:r>
          </a:p>
          <a:p>
            <a:pPr marL="228600" indent="-228600">
              <a:lnSpc>
                <a:spcPct val="110000"/>
              </a:lnSpc>
            </a:pPr>
            <a:endParaRPr lang="en-US" dirty="0"/>
          </a:p>
          <a:p>
            <a:pPr marL="228600" indent="-228600">
              <a:lnSpc>
                <a:spcPct val="110000"/>
              </a:lnSpc>
            </a:pPr>
            <a:r>
              <a:rPr lang="en-US" dirty="0"/>
              <a:t>Names of person involved, description of incident, actions taken, date/time of incident</a:t>
            </a:r>
          </a:p>
          <a:p>
            <a:pPr marL="228600" indent="-228600">
              <a:lnSpc>
                <a:spcPct val="110000"/>
              </a:lnSpc>
            </a:pPr>
            <a:endParaRPr lang="en-US" dirty="0"/>
          </a:p>
          <a:p>
            <a:pPr marL="228600" indent="-228600">
              <a:lnSpc>
                <a:spcPct val="110000"/>
              </a:lnSpc>
            </a:pPr>
            <a:r>
              <a:rPr lang="en-US" dirty="0"/>
              <a:t>Must be submitted to Facility Manager within 24 hours of occurrence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 name="Text Box 211"/>
          <p:cNvSpPr>
            <a:spLocks noGrp="1"/>
          </p:cNvSpPr>
          <p:nvPr>
            <p:ph type="title"/>
          </p:nvPr>
        </p:nvSpPr>
        <p:spPr>
          <a:xfrm>
            <a:off x="1443037" y="804862"/>
            <a:ext cx="6572250" cy="1049337"/>
          </a:xfrm>
          <a:prstGeom prst="rect">
            <a:avLst/>
          </a:prstGeom>
        </p:spPr>
        <p:txBody>
          <a:bodyPr wrap="square" lIns="91440" tIns="45720" rIns="91440" bIns="45720" numCol="1" anchor="t"/>
          <a:lstStyle/>
          <a:p>
            <a:r>
              <a:t>1046 DEATH IN CUSTODY</a:t>
            </a:r>
          </a:p>
        </p:txBody>
      </p:sp>
      <p:sp>
        <p:nvSpPr>
          <p:cNvPr id="212" name="Text Box 212"/>
          <p:cNvSpPr>
            <a:spLocks noGrp="1"/>
          </p:cNvSpPr>
          <p:nvPr>
            <p:ph/>
          </p:nvPr>
        </p:nvSpPr>
        <p:spPr>
          <a:xfrm>
            <a:off x="1295400" y="2057400"/>
            <a:ext cx="8229600" cy="4524375"/>
          </a:xfrm>
          <a:prstGeom prst="rect">
            <a:avLst/>
          </a:prstGeom>
        </p:spPr>
        <p:txBody>
          <a:bodyPr wrap="square" lIns="91440" tIns="45720" rIns="91440" bIns="45720" numCol="1" anchor="t"/>
          <a:lstStyle/>
          <a:p>
            <a:pPr marL="107950" indent="0">
              <a:buNone/>
            </a:pPr>
            <a:r>
              <a:rPr lang="en-US" dirty="0"/>
              <a:t>Review of every in- custody death</a:t>
            </a:r>
          </a:p>
          <a:p>
            <a:pPr marL="685800" lvl="1" indent="-228600"/>
            <a:r>
              <a:rPr lang="en-US" dirty="0"/>
              <a:t>Facility Administrator/Manager</a:t>
            </a:r>
          </a:p>
          <a:p>
            <a:pPr marL="685800" lvl="1" indent="-228600"/>
            <a:r>
              <a:rPr lang="en-US" dirty="0"/>
              <a:t>Health Administrator</a:t>
            </a:r>
          </a:p>
          <a:p>
            <a:pPr marL="685800" lvl="1" indent="-228600"/>
            <a:r>
              <a:rPr lang="en-US" dirty="0"/>
              <a:t>Responsible Physician</a:t>
            </a:r>
          </a:p>
          <a:p>
            <a:pPr marL="685800" lvl="1" indent="-228600"/>
            <a:r>
              <a:rPr lang="en-US" dirty="0"/>
              <a:t>Othe relevant parties</a:t>
            </a:r>
          </a:p>
          <a:p>
            <a:pPr marL="685800" lvl="1" indent="-228600"/>
            <a:endParaRPr lang="en-US" dirty="0"/>
          </a:p>
          <a:p>
            <a:pPr marL="685800" lvl="1" indent="-228600">
              <a:buNone/>
            </a:pPr>
            <a:r>
              <a:rPr lang="en-US" dirty="0"/>
              <a:t>Death of Minor</a:t>
            </a:r>
          </a:p>
          <a:p>
            <a:pPr marL="685800" lvl="1" indent="-228600">
              <a:buNone/>
            </a:pPr>
            <a:r>
              <a:rPr lang="en-US" dirty="0"/>
              <a:t>Provide CSA a copy of the Attorney General Report within 10 days</a:t>
            </a:r>
          </a:p>
          <a:p>
            <a:pPr marL="685800" lvl="1" indent="-228600">
              <a:buNone/>
            </a:pPr>
            <a:r>
              <a:rPr lang="en-US" dirty="0"/>
              <a:t>The board may within 30 days inspect &amp; evaluate facility</a:t>
            </a:r>
          </a:p>
          <a:p>
            <a:pPr marL="685800" lvl="1" indent="-228600">
              <a:buNone/>
            </a:pPr>
            <a:r>
              <a:rPr lang="en-US" dirty="0">
                <a:solidFill>
                  <a:srgbClr val="C00000"/>
                </a:solidFill>
              </a:rPr>
              <a:t>(Policy states we follow 187 protocol immediately notify supervisor etc.)</a:t>
            </a:r>
            <a:r>
              <a:rPr lang="en-US" dirty="0"/>
              <a:t>	</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Text Box 215"/>
          <p:cNvSpPr>
            <a:spLocks noGrp="1"/>
          </p:cNvSpPr>
          <p:nvPr>
            <p:ph type="title"/>
          </p:nvPr>
        </p:nvSpPr>
        <p:spPr>
          <a:xfrm>
            <a:off x="1443037" y="804862"/>
            <a:ext cx="6572250" cy="1049337"/>
          </a:xfrm>
          <a:prstGeom prst="rect">
            <a:avLst/>
          </a:prstGeom>
        </p:spPr>
        <p:txBody>
          <a:bodyPr wrap="square" lIns="91440" tIns="45720" rIns="91440" bIns="45720" numCol="1" anchor="t"/>
          <a:lstStyle/>
          <a:p>
            <a:r>
              <a:t>1050. CLASSIFICATION PLAN</a:t>
            </a:r>
          </a:p>
        </p:txBody>
      </p:sp>
      <p:sp>
        <p:nvSpPr>
          <p:cNvPr id="216" name="Text Box 216"/>
          <p:cNvSpPr>
            <a:spLocks noGrp="1"/>
          </p:cNvSpPr>
          <p:nvPr>
            <p:ph/>
          </p:nvPr>
        </p:nvSpPr>
        <p:spPr>
          <a:xfrm>
            <a:off x="457200" y="2133600"/>
            <a:ext cx="8229600" cy="4525962"/>
          </a:xfrm>
          <a:prstGeom prst="rect">
            <a:avLst/>
          </a:prstGeom>
        </p:spPr>
        <p:txBody>
          <a:bodyPr wrap="square" lIns="91440" tIns="45720" rIns="91440" bIns="45720" numCol="1" anchor="t"/>
          <a:lstStyle/>
          <a:p>
            <a:pPr marL="107950" indent="0">
              <a:buNone/>
            </a:pPr>
            <a:r>
              <a:rPr lang="en-US" dirty="0"/>
              <a:t>* Sexual Orientation                                   * High Profile(media coverage)</a:t>
            </a:r>
          </a:p>
          <a:p>
            <a:pPr marL="107950" indent="0">
              <a:buNone/>
            </a:pPr>
            <a:r>
              <a:rPr lang="en-US" dirty="0"/>
              <a:t>* Age(young/elderly)                                   * Celebrity Status</a:t>
            </a:r>
          </a:p>
          <a:p>
            <a:pPr marL="107950" indent="0">
              <a:buNone/>
            </a:pPr>
            <a:r>
              <a:rPr lang="en-US" dirty="0"/>
              <a:t>* Criminal Sophistication			         * Seriousness of Crime</a:t>
            </a:r>
          </a:p>
          <a:p>
            <a:pPr marL="107950" indent="0">
              <a:buNone/>
            </a:pPr>
            <a:r>
              <a:rPr lang="en-US" dirty="0"/>
              <a:t>* Gang Affiliation					      * Child Victim</a:t>
            </a:r>
          </a:p>
          <a:p>
            <a:pPr marL="107950" indent="0">
              <a:buNone/>
            </a:pPr>
            <a:r>
              <a:rPr lang="en-US" dirty="0"/>
              <a:t>* Assaultive/Non- Assaultive		                * Physical or Mental Needs</a:t>
            </a:r>
          </a:p>
          <a:p>
            <a:pPr marL="107950" indent="0">
              <a:buNone/>
            </a:pPr>
            <a:r>
              <a:rPr lang="en-US" dirty="0"/>
              <a:t>* Rape						* Police Informant</a:t>
            </a:r>
          </a:p>
          <a:p>
            <a:pPr marL="107950" indent="0">
              <a:buNone/>
            </a:pPr>
            <a:r>
              <a:rPr lang="en-US" dirty="0"/>
              <a:t>* Escape History</a:t>
            </a:r>
          </a:p>
          <a:p>
            <a:pPr marL="107950" indent="0">
              <a:buNone/>
            </a:pPr>
            <a:endParaRPr lang="en-US" dirty="0"/>
          </a:p>
          <a:p>
            <a:pPr marL="107950" indent="0">
              <a:buNone/>
            </a:pPr>
            <a:r>
              <a:rPr lang="en-US" dirty="0"/>
              <a:t>						</a:t>
            </a:r>
          </a:p>
          <a:p>
            <a:pPr marL="107950" indent="0">
              <a:buNone/>
            </a:pPr>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Text Box 217"/>
          <p:cNvSpPr>
            <a:spLocks noGrp="1"/>
          </p:cNvSpPr>
          <p:nvPr>
            <p:ph type="title"/>
          </p:nvPr>
        </p:nvSpPr>
        <p:spPr>
          <a:xfrm>
            <a:off x="1443037" y="804862"/>
            <a:ext cx="6572250" cy="1049337"/>
          </a:xfrm>
          <a:prstGeom prst="rect">
            <a:avLst/>
          </a:prstGeom>
        </p:spPr>
        <p:txBody>
          <a:bodyPr wrap="square" lIns="91440" tIns="45720" rIns="91440" bIns="45720" numCol="1" anchor="t"/>
          <a:lstStyle/>
          <a:p>
            <a:r>
              <a:t>GENERAL HOUSING</a:t>
            </a:r>
          </a:p>
        </p:txBody>
      </p:sp>
      <p:sp>
        <p:nvSpPr>
          <p:cNvPr id="218" name="Text Box 218"/>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r>
              <a:rPr lang="en-US" sz="1900" dirty="0"/>
              <a:t>Safety checks shall be completed no less than once an hour</a:t>
            </a:r>
          </a:p>
          <a:p>
            <a:pPr marL="228600" indent="-228600">
              <a:lnSpc>
                <a:spcPct val="110000"/>
              </a:lnSpc>
            </a:pPr>
            <a:r>
              <a:rPr lang="en-US" sz="1900" dirty="0">
                <a:solidFill>
                  <a:srgbClr val="C00000"/>
                </a:solidFill>
              </a:rPr>
              <a:t>(Police states every 30 minutes, policy trumps!)</a:t>
            </a:r>
          </a:p>
          <a:p>
            <a:pPr marL="228600" indent="-228600">
              <a:lnSpc>
                <a:spcPct val="110000"/>
              </a:lnSpc>
            </a:pPr>
            <a:r>
              <a:rPr lang="en-US" sz="1900" dirty="0"/>
              <a:t>Notate meals</a:t>
            </a:r>
          </a:p>
          <a:p>
            <a:pPr marL="228600" indent="-228600">
              <a:lnSpc>
                <a:spcPct val="110000"/>
              </a:lnSpc>
            </a:pPr>
            <a:r>
              <a:rPr lang="en-US" sz="1900" dirty="0"/>
              <a:t>Notate phone usage, visitation, interviews, times meds were provided</a:t>
            </a:r>
          </a:p>
          <a:p>
            <a:pPr marL="228600" indent="-228600">
              <a:lnSpc>
                <a:spcPct val="110000"/>
              </a:lnSpc>
            </a:pPr>
            <a:r>
              <a:rPr lang="en-US" sz="1900" dirty="0">
                <a:solidFill>
                  <a:srgbClr val="C00000"/>
                </a:solidFill>
              </a:rPr>
              <a:t>No longer then six hours per policy unless approval of WC</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Text Box 219"/>
          <p:cNvSpPr>
            <a:spLocks noGrp="1"/>
          </p:cNvSpPr>
          <p:nvPr>
            <p:ph type="title"/>
          </p:nvPr>
        </p:nvSpPr>
        <p:spPr>
          <a:xfrm>
            <a:off x="1443037" y="804862"/>
            <a:ext cx="6572250" cy="1049337"/>
          </a:xfrm>
          <a:prstGeom prst="rect">
            <a:avLst/>
          </a:prstGeom>
        </p:spPr>
        <p:txBody>
          <a:bodyPr wrap="square" lIns="91440" tIns="45720" rIns="91440" bIns="45720" numCol="1" anchor="t"/>
          <a:lstStyle/>
          <a:p>
            <a:r>
              <a:t>ADMINISTRATIVE SEGREGATION</a:t>
            </a:r>
          </a:p>
        </p:txBody>
      </p:sp>
      <p:sp>
        <p:nvSpPr>
          <p:cNvPr id="220" name="Text Box 220"/>
          <p:cNvSpPr>
            <a:spLocks noGrp="1"/>
          </p:cNvSpPr>
          <p:nvPr>
            <p:ph/>
          </p:nvPr>
        </p:nvSpPr>
        <p:spPr>
          <a:xfrm>
            <a:off x="1443037" y="2016125"/>
            <a:ext cx="6572250" cy="3449637"/>
          </a:xfrm>
          <a:prstGeom prst="rect">
            <a:avLst/>
          </a:prstGeom>
        </p:spPr>
        <p:txBody>
          <a:bodyPr wrap="square" lIns="91440" tIns="45720" rIns="91440" bIns="45720" numCol="1" anchor="t"/>
          <a:lstStyle/>
          <a:p>
            <a:pPr marL="107950" indent="0">
              <a:lnSpc>
                <a:spcPct val="100000"/>
              </a:lnSpc>
              <a:buNone/>
            </a:pPr>
            <a:r>
              <a:rPr lang="en-US" sz="1700" dirty="0"/>
              <a:t>Admin Seg shall consist of separate &amp; secure</a:t>
            </a:r>
          </a:p>
          <a:p>
            <a:pPr marL="107950" indent="0">
              <a:lnSpc>
                <a:spcPct val="100000"/>
              </a:lnSpc>
              <a:buNone/>
            </a:pPr>
            <a:r>
              <a:rPr lang="en-US" sz="1700" dirty="0"/>
              <a:t>	housing for incarcerated persons that are prone to:</a:t>
            </a:r>
          </a:p>
          <a:p>
            <a:pPr marL="107950" indent="0">
              <a:lnSpc>
                <a:spcPct val="100000"/>
              </a:lnSpc>
              <a:buNone/>
            </a:pPr>
            <a:r>
              <a:rPr lang="en-US" sz="1700" dirty="0"/>
              <a:t>	* Escape</a:t>
            </a:r>
          </a:p>
          <a:p>
            <a:pPr marL="107950" indent="0">
              <a:lnSpc>
                <a:spcPct val="100000"/>
              </a:lnSpc>
              <a:buNone/>
            </a:pPr>
            <a:r>
              <a:rPr lang="en-US" sz="1700" dirty="0"/>
              <a:t>	* Assault staff</a:t>
            </a:r>
          </a:p>
          <a:p>
            <a:pPr marL="107950" indent="0">
              <a:lnSpc>
                <a:spcPct val="100000"/>
              </a:lnSpc>
              <a:buNone/>
            </a:pPr>
            <a:r>
              <a:rPr lang="en-US" sz="1700" dirty="0"/>
              <a:t>	* Assault other inmates</a:t>
            </a:r>
          </a:p>
          <a:p>
            <a:pPr marL="107950" indent="0">
              <a:lnSpc>
                <a:spcPct val="100000"/>
              </a:lnSpc>
              <a:buNone/>
            </a:pPr>
            <a:r>
              <a:rPr lang="en-US" sz="1700" dirty="0"/>
              <a:t>	* Disrupt operations</a:t>
            </a:r>
          </a:p>
          <a:p>
            <a:pPr marL="107950" indent="0">
              <a:lnSpc>
                <a:spcPct val="100000"/>
              </a:lnSpc>
              <a:buNone/>
            </a:pPr>
            <a:r>
              <a:rPr lang="en-US" sz="1700" dirty="0"/>
              <a:t>	* Protection from other inmates</a:t>
            </a:r>
          </a:p>
          <a:p>
            <a:pPr marL="107950" indent="0">
              <a:lnSpc>
                <a:spcPct val="100000"/>
              </a:lnSpc>
              <a:buNone/>
            </a:pPr>
            <a:endParaRPr lang="en-US" sz="1700" dirty="0"/>
          </a:p>
          <a:p>
            <a:pPr marL="107950" indent="0">
              <a:lnSpc>
                <a:spcPct val="100000"/>
              </a:lnSpc>
              <a:buNone/>
            </a:pPr>
            <a:r>
              <a:rPr lang="en-US" sz="1700" dirty="0"/>
              <a:t>	* </a:t>
            </a:r>
            <a:r>
              <a:rPr lang="en-US" sz="1700" dirty="0">
                <a:solidFill>
                  <a:srgbClr val="FF0000"/>
                </a:solidFill>
              </a:rPr>
              <a:t>Admin seg shall not deprive incarcerated person of privileges</a:t>
            </a:r>
          </a:p>
        </p:txBody>
      </p:sp>
      <p:pic>
        <p:nvPicPr>
          <p:cNvPr id="221" name="Picture 221"/>
          <p:cNvPicPr>
            <a:picLocks noChangeAspect="1"/>
          </p:cNvPicPr>
          <p:nvPr/>
        </p:nvPicPr>
        <p:blipFill>
          <a:blip r:embed="rId2"/>
          <a:stretch/>
        </p:blipFill>
        <p:spPr>
          <a:xfrm>
            <a:off x="7162800" y="2346325"/>
            <a:ext cx="1828800" cy="2643187"/>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 name="Text Box 223"/>
          <p:cNvSpPr>
            <a:spLocks noGrp="1"/>
          </p:cNvSpPr>
          <p:nvPr>
            <p:ph type="title"/>
          </p:nvPr>
        </p:nvSpPr>
        <p:spPr>
          <a:xfrm>
            <a:off x="1443037" y="804862"/>
            <a:ext cx="6572250" cy="1049337"/>
          </a:xfrm>
          <a:prstGeom prst="rect">
            <a:avLst/>
          </a:prstGeom>
        </p:spPr>
        <p:txBody>
          <a:bodyPr wrap="square" lIns="91440" tIns="45720" rIns="91440" bIns="45720" numCol="1" anchor="t"/>
          <a:lstStyle/>
          <a:p>
            <a:r>
              <a:t>1052. MENTALLY DISORDERED INMATES</a:t>
            </a:r>
          </a:p>
        </p:txBody>
      </p:sp>
      <p:sp>
        <p:nvSpPr>
          <p:cNvPr id="224" name="Text Box 224"/>
          <p:cNvSpPr>
            <a:spLocks noGrp="1"/>
          </p:cNvSpPr>
          <p:nvPr>
            <p:ph/>
          </p:nvPr>
        </p:nvSpPr>
        <p:spPr>
          <a:xfrm>
            <a:off x="304800" y="1857375"/>
            <a:ext cx="8229600" cy="4524375"/>
          </a:xfrm>
          <a:prstGeom prst="rect">
            <a:avLst/>
          </a:prstGeom>
        </p:spPr>
        <p:txBody>
          <a:bodyPr wrap="square" lIns="91440" tIns="45720" rIns="91440" bIns="45720" numCol="1" anchor="t"/>
          <a:lstStyle/>
          <a:p>
            <a:pPr marL="107950" indent="0">
              <a:buNone/>
            </a:pPr>
            <a:endParaRPr lang="en-US" dirty="0"/>
          </a:p>
          <a:p>
            <a:pPr marL="107950" indent="0">
              <a:buNone/>
            </a:pPr>
            <a:r>
              <a:rPr lang="en-US" dirty="0"/>
              <a:t>Identify &amp; Evaluate Mentally Disordered incarcerated persons</a:t>
            </a:r>
          </a:p>
          <a:p>
            <a:pPr marL="107950" indent="0">
              <a:buNone/>
            </a:pPr>
            <a:r>
              <a:rPr lang="en-US" dirty="0"/>
              <a:t>  * Danger to self</a:t>
            </a:r>
          </a:p>
          <a:p>
            <a:pPr marL="107950" indent="0">
              <a:buNone/>
            </a:pPr>
            <a:r>
              <a:rPr lang="en-US" dirty="0"/>
              <a:t>  * Gravely disabled</a:t>
            </a:r>
          </a:p>
          <a:p>
            <a:pPr marL="107950" indent="0">
              <a:buNone/>
            </a:pPr>
            <a:r>
              <a:rPr dirty="0"/>
              <a:t>Medically Evaluate within 24 hours (possible 5150 W &amp;I)</a:t>
            </a:r>
            <a:endParaRPr lang="en-US" dirty="0"/>
          </a:p>
          <a:p>
            <a:pPr marL="107950" indent="0">
              <a:buNone/>
            </a:pPr>
            <a:r>
              <a:rPr lang="en-US" dirty="0"/>
              <a:t>  * Segregate to protect safety</a:t>
            </a:r>
          </a:p>
          <a:p>
            <a:pPr marL="107950" indent="0">
              <a:buNone/>
            </a:pPr>
            <a:r>
              <a:rPr lang="en-US" dirty="0">
                <a:solidFill>
                  <a:srgbClr val="C00000"/>
                </a:solidFill>
              </a:rPr>
              <a:t>(If incarcerated person meets this criteria, they should not be housed &amp; transported for 5150 W&amp;I)</a:t>
            </a:r>
          </a:p>
          <a:p>
            <a:pPr marL="107950" indent="0">
              <a:buNone/>
            </a:pP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ext Box 227"/>
          <p:cNvSpPr>
            <a:spLocks noGrp="1"/>
          </p:cNvSpPr>
          <p:nvPr>
            <p:ph type="title"/>
          </p:nvPr>
        </p:nvSpPr>
        <p:spPr>
          <a:xfrm>
            <a:off x="1443037" y="804862"/>
            <a:ext cx="6572250" cy="1049337"/>
          </a:xfrm>
          <a:prstGeom prst="rect">
            <a:avLst/>
          </a:prstGeom>
        </p:spPr>
        <p:txBody>
          <a:bodyPr wrap="square" lIns="91440" tIns="45720" rIns="91440" bIns="45720" numCol="1" anchor="t"/>
          <a:lstStyle/>
          <a:p>
            <a:r>
              <a:t>1056. USE OF SOBERING CELL</a:t>
            </a:r>
          </a:p>
        </p:txBody>
      </p:sp>
      <p:sp>
        <p:nvSpPr>
          <p:cNvPr id="228" name="Text Box 228"/>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r>
              <a:rPr lang="en-US" sz="1900" dirty="0"/>
              <a:t>Incarcerated persons who are a safety threat due to level of intoxication</a:t>
            </a:r>
          </a:p>
          <a:p>
            <a:pPr marL="228600" indent="-228600">
              <a:lnSpc>
                <a:spcPct val="110000"/>
              </a:lnSpc>
            </a:pPr>
            <a:r>
              <a:rPr lang="en-US" sz="1900" dirty="0"/>
              <a:t>Cannot stay in Sobering Cell over 6 hours(without MT)</a:t>
            </a:r>
          </a:p>
          <a:p>
            <a:pPr marL="228600" indent="-228600">
              <a:lnSpc>
                <a:spcPct val="110000"/>
              </a:lnSpc>
            </a:pPr>
            <a:r>
              <a:rPr lang="en-US" sz="1900" dirty="0"/>
              <a:t>Safety Checks no less than every 30 mins.</a:t>
            </a:r>
          </a:p>
          <a:p>
            <a:pPr marL="228600" indent="-228600">
              <a:lnSpc>
                <a:spcPct val="110000"/>
              </a:lnSpc>
            </a:pPr>
            <a:r>
              <a:rPr lang="en-US" sz="1900" dirty="0">
                <a:solidFill>
                  <a:srgbClr val="C00000"/>
                </a:solidFill>
              </a:rPr>
              <a:t>(We do not have safety cells, do not house extreme 647f, consider medical as priority)  </a:t>
            </a:r>
          </a:p>
          <a:p>
            <a:pPr marL="228600" indent="-228600">
              <a:lnSpc>
                <a:spcPct val="110000"/>
              </a:lnSpc>
            </a:pPr>
            <a:r>
              <a:rPr lang="en-US" sz="1900" b="1" dirty="0"/>
              <a:t>If there is no sobering cell-must have constant visual observation.  </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Text Box 229"/>
          <p:cNvSpPr>
            <a:spLocks noGrp="1"/>
          </p:cNvSpPr>
          <p:nvPr>
            <p:ph type="title"/>
          </p:nvPr>
        </p:nvSpPr>
        <p:spPr>
          <a:xfrm>
            <a:off x="1443037" y="804862"/>
            <a:ext cx="6572250" cy="1049337"/>
          </a:xfrm>
          <a:prstGeom prst="rect">
            <a:avLst/>
          </a:prstGeom>
        </p:spPr>
        <p:txBody>
          <a:bodyPr wrap="square" lIns="91440" tIns="45720" rIns="91440" bIns="45720" numCol="1" anchor="t"/>
          <a:lstStyle/>
          <a:p>
            <a:r>
              <a:t>1058 USE OF RESTRAINTS</a:t>
            </a:r>
          </a:p>
        </p:txBody>
      </p:sp>
      <p:sp>
        <p:nvSpPr>
          <p:cNvPr id="230" name="Text Box 230"/>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pPr>
            <a:r>
              <a:rPr lang="en-US" sz="1900" dirty="0"/>
              <a:t>Dept. Policy must be written with physician</a:t>
            </a:r>
          </a:p>
          <a:p>
            <a:pPr marL="685800" lvl="1" indent="-228600">
              <a:lnSpc>
                <a:spcPct val="100000"/>
              </a:lnSpc>
            </a:pPr>
            <a:r>
              <a:rPr lang="en-US" sz="1500" dirty="0"/>
              <a:t>Acceptable restraint devices</a:t>
            </a:r>
          </a:p>
          <a:p>
            <a:pPr marL="685800" lvl="1" indent="-228600">
              <a:lnSpc>
                <a:spcPct val="100000"/>
              </a:lnSpc>
            </a:pPr>
            <a:r>
              <a:rPr lang="en-US" sz="1500" dirty="0"/>
              <a:t>Signs/symptoms that require immediate MT</a:t>
            </a:r>
          </a:p>
          <a:p>
            <a:pPr marL="685800" lvl="1" indent="-228600">
              <a:lnSpc>
                <a:spcPct val="100000"/>
              </a:lnSpc>
            </a:pPr>
            <a:r>
              <a:rPr lang="en-US" sz="1500" dirty="0"/>
              <a:t>CPR equipment available</a:t>
            </a:r>
          </a:p>
          <a:p>
            <a:pPr marL="685800" lvl="1" indent="-228600">
              <a:lnSpc>
                <a:spcPct val="100000"/>
              </a:lnSpc>
            </a:pPr>
            <a:r>
              <a:rPr lang="en-US" sz="1500" dirty="0"/>
              <a:t>Protective housing</a:t>
            </a:r>
          </a:p>
          <a:p>
            <a:pPr marL="685800" lvl="1" indent="-228600">
              <a:lnSpc>
                <a:spcPct val="100000"/>
              </a:lnSpc>
            </a:pPr>
            <a:r>
              <a:rPr lang="en-US" sz="1500" dirty="0"/>
              <a:t>Hydration/sanitation</a:t>
            </a:r>
          </a:p>
          <a:p>
            <a:pPr marL="685800" lvl="1" indent="-228600">
              <a:lnSpc>
                <a:spcPct val="100000"/>
              </a:lnSpc>
            </a:pPr>
            <a:r>
              <a:rPr lang="en-US" sz="1500" dirty="0"/>
              <a:t>Exercise extremeties</a:t>
            </a:r>
          </a:p>
          <a:p>
            <a:pPr marL="685800" lvl="1" indent="-228600">
              <a:lnSpc>
                <a:spcPct val="100000"/>
              </a:lnSpc>
            </a:pPr>
            <a:r>
              <a:rPr lang="en-US" sz="1500" dirty="0"/>
              <a:t>Review every 2 hours for continued retention</a:t>
            </a:r>
          </a:p>
          <a:p>
            <a:pPr marL="685800" lvl="1" indent="-228600">
              <a:lnSpc>
                <a:spcPct val="100000"/>
              </a:lnSpc>
            </a:pPr>
            <a:r>
              <a:rPr lang="en-US" sz="1500" dirty="0"/>
              <a:t>MT every 6 hours</a:t>
            </a:r>
          </a:p>
          <a:p>
            <a:pPr marL="685800" lvl="1" indent="-228600">
              <a:lnSpc>
                <a:spcPct val="100000"/>
              </a:lnSpc>
            </a:pPr>
            <a:r>
              <a:rPr lang="en-US" sz="1500" dirty="0"/>
              <a:t>Document checks twice every 30 mins.</a:t>
            </a:r>
          </a:p>
          <a:p>
            <a:pPr marL="1600200" lvl="3" indent="-228600">
              <a:lnSpc>
                <a:spcPct val="100000"/>
              </a:lnSpc>
            </a:pPr>
            <a:r>
              <a:rPr lang="en-US" sz="1300" dirty="0"/>
              <a:t>Do Not Place in Cell with cuffs/shackles</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Text Box 231"/>
          <p:cNvSpPr>
            <a:spLocks noGrp="1"/>
          </p:cNvSpPr>
          <p:nvPr>
            <p:ph type="title"/>
          </p:nvPr>
        </p:nvSpPr>
        <p:spPr>
          <a:xfrm>
            <a:off x="1443037" y="804862"/>
            <a:ext cx="6572250" cy="1049337"/>
          </a:xfrm>
          <a:prstGeom prst="rect">
            <a:avLst/>
          </a:prstGeom>
        </p:spPr>
        <p:txBody>
          <a:bodyPr wrap="square" lIns="91440" tIns="45720" rIns="91440" bIns="45720" numCol="1" anchor="t"/>
          <a:lstStyle/>
          <a:p>
            <a:r>
              <a:t>1059. DNA COLLECTION, USE OF FORCE</a:t>
            </a:r>
          </a:p>
        </p:txBody>
      </p:sp>
      <p:sp>
        <p:nvSpPr>
          <p:cNvPr id="232" name="Text Box 232"/>
          <p:cNvSpPr>
            <a:spLocks noGrp="1"/>
          </p:cNvSpPr>
          <p:nvPr>
            <p:ph/>
          </p:nvPr>
        </p:nvSpPr>
        <p:spPr>
          <a:xfrm>
            <a:off x="-214312" y="2057400"/>
            <a:ext cx="8229600" cy="4525962"/>
          </a:xfrm>
          <a:prstGeom prst="rect">
            <a:avLst/>
          </a:prstGeom>
        </p:spPr>
        <p:txBody>
          <a:bodyPr wrap="square" lIns="91440" tIns="45720" rIns="91440" bIns="45720" numCol="1" anchor="t"/>
          <a:lstStyle/>
          <a:p>
            <a:pPr marL="1143000" lvl="4" indent="0">
              <a:buNone/>
            </a:pPr>
            <a:r>
              <a:rPr lang="en-US" sz="1600" dirty="0"/>
              <a:t>Attempt voluntary compliance first </a:t>
            </a:r>
          </a:p>
          <a:p>
            <a:pPr marL="1143000" lvl="4" indent="0">
              <a:buNone/>
            </a:pPr>
            <a:r>
              <a:rPr lang="en-US" sz="1600" dirty="0"/>
              <a:t>Reasonable Force (298.1 PC) to obtain:</a:t>
            </a:r>
          </a:p>
          <a:p>
            <a:pPr marL="1143000" lvl="4" indent="0">
              <a:buNone/>
            </a:pPr>
            <a:r>
              <a:rPr lang="en-US" sz="1600" dirty="0"/>
              <a:t> * Blood</a:t>
            </a:r>
          </a:p>
          <a:p>
            <a:pPr marL="1143000" lvl="4" indent="0">
              <a:buNone/>
            </a:pPr>
            <a:r>
              <a:rPr lang="en-US" sz="1600" dirty="0"/>
              <a:t> * Saliva</a:t>
            </a:r>
          </a:p>
          <a:p>
            <a:pPr marL="1143000" lvl="4" indent="0">
              <a:buNone/>
            </a:pPr>
            <a:r>
              <a:rPr lang="en-US" sz="1600" dirty="0"/>
              <a:t> * Thumb/palm print</a:t>
            </a:r>
          </a:p>
          <a:p>
            <a:pPr marL="1143000" lvl="4" indent="0">
              <a:buNone/>
            </a:pPr>
            <a:r>
              <a:rPr lang="en-US" sz="1600" dirty="0"/>
              <a:t>Force shall not be used without written authorization from a supervisor</a:t>
            </a:r>
          </a:p>
          <a:p>
            <a:pPr marL="1143000" lvl="4" indent="0">
              <a:buNone/>
            </a:pPr>
            <a:r>
              <a:rPr lang="en-US" sz="1600" dirty="0"/>
              <a:t>If force requires a cell extracating it shall be audio &amp; video taped</a:t>
            </a:r>
          </a:p>
          <a:p>
            <a:pPr marL="1143000" lvl="4" indent="0">
              <a:buNone/>
            </a:pPr>
            <a:r>
              <a:rPr lang="en-US" sz="1600" dirty="0"/>
              <a:t>		</a:t>
            </a:r>
            <a:r>
              <a:rPr lang="en-US" sz="1600" b="1" i="1" dirty="0"/>
              <a:t>What is Reasonable?</a:t>
            </a:r>
          </a:p>
          <a:p>
            <a:pPr marL="1143000" lvl="4" indent="0">
              <a:buNone/>
            </a:pPr>
            <a:r>
              <a:rPr lang="en-US" sz="1600" dirty="0"/>
              <a:t>Force that an objective, trained &amp; competent correctional employee, faced with similar facts &amp; cicumstances, would consider necessary &amp; reasonable</a:t>
            </a:r>
          </a:p>
          <a:p>
            <a:pPr marL="1143000" lvl="4" indent="0">
              <a:buNone/>
            </a:pPr>
            <a:endParaRPr lang="en-US" sz="1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 name="Text Box 235"/>
          <p:cNvSpPr>
            <a:spLocks noGrp="1"/>
          </p:cNvSpPr>
          <p:nvPr>
            <p:ph type="title"/>
          </p:nvPr>
        </p:nvSpPr>
        <p:spPr>
          <a:xfrm>
            <a:off x="1443037" y="804862"/>
            <a:ext cx="6572250" cy="1049337"/>
          </a:xfrm>
          <a:prstGeom prst="rect">
            <a:avLst/>
          </a:prstGeom>
        </p:spPr>
        <p:txBody>
          <a:bodyPr wrap="square" lIns="91440" tIns="45720" rIns="91440" bIns="45720" numCol="1" anchor="t"/>
          <a:lstStyle/>
          <a:p>
            <a:r>
              <a:t>SUICIDE VIDEO</a:t>
            </a:r>
          </a:p>
        </p:txBody>
      </p:sp>
      <p:sp>
        <p:nvSpPr>
          <p:cNvPr id="236" name="Text Box 236"/>
          <p:cNvSpPr>
            <a:spLocks noGrp="1"/>
          </p:cNvSpPr>
          <p:nvPr>
            <p:ph/>
          </p:nvPr>
        </p:nvSpPr>
        <p:spPr>
          <a:xfrm>
            <a:off x="1443037" y="2065821"/>
            <a:ext cx="6572250" cy="3449637"/>
          </a:xfrm>
          <a:prstGeom prst="rect">
            <a:avLst/>
          </a:prstGeom>
        </p:spPr>
        <p:txBody>
          <a:bodyPr wrap="square" lIns="91440" tIns="45720" rIns="91440" bIns="45720" numCol="1" anchor="t"/>
          <a:lstStyle/>
          <a:p>
            <a:r>
              <a:rPr lang="en-US" dirty="0">
                <a:hlinkClick r:id="rId2"/>
              </a:rPr>
              <a:t>https://youtu.be/tGeHOGiFMzA</a:t>
            </a:r>
            <a:endParaRPr lang="en-US" dirty="0"/>
          </a:p>
          <a:p>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Text Box 152"/>
          <p:cNvSpPr>
            <a:spLocks noGrp="1"/>
          </p:cNvSpPr>
          <p:nvPr>
            <p:ph type="title"/>
          </p:nvPr>
        </p:nvSpPr>
        <p:spPr>
          <a:xfrm>
            <a:off x="1443037" y="804862"/>
            <a:ext cx="6572250" cy="1049337"/>
          </a:xfrm>
          <a:prstGeom prst="rect">
            <a:avLst/>
          </a:prstGeom>
        </p:spPr>
        <p:txBody>
          <a:bodyPr wrap="square" lIns="91440" tIns="45720" rIns="91440" bIns="45720" numCol="1" anchor="t"/>
          <a:lstStyle/>
          <a:p>
            <a:r>
              <a:t>TITLE 15 FACTS</a:t>
            </a:r>
            <a:br>
              <a:rPr/>
            </a:br>
            <a:endParaRPr/>
          </a:p>
        </p:txBody>
      </p:sp>
      <p:sp>
        <p:nvSpPr>
          <p:cNvPr id="153" name="Text Box 153"/>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r>
              <a:rPr lang="en-US" dirty="0"/>
              <a:t>Board of Corrections(BOC) was established in 				1944</a:t>
            </a:r>
          </a:p>
          <a:p>
            <a:pPr marL="228600" indent="-228600">
              <a:lnSpc>
                <a:spcPct val="110000"/>
              </a:lnSpc>
            </a:pPr>
            <a:endParaRPr lang="en-US" dirty="0"/>
          </a:p>
          <a:p>
            <a:pPr marL="228600" indent="-228600">
              <a:lnSpc>
                <a:spcPct val="110000"/>
              </a:lnSpc>
            </a:pPr>
            <a:endParaRPr lang="en-US" dirty="0"/>
          </a:p>
          <a:p>
            <a:pPr marL="228600" indent="-228600">
              <a:lnSpc>
                <a:spcPct val="110000"/>
              </a:lnSpc>
            </a:pPr>
            <a:endParaRPr lang="en-US" dirty="0"/>
          </a:p>
          <a:p>
            <a:pPr marL="228600" indent="-228600">
              <a:lnSpc>
                <a:spcPct val="110000"/>
              </a:lnSpc>
            </a:pPr>
            <a:endParaRPr lang="en-US" dirty="0"/>
          </a:p>
          <a:p>
            <a:pPr marL="228600" indent="-228600">
              <a:lnSpc>
                <a:spcPct val="110000"/>
              </a:lnSpc>
            </a:pPr>
            <a:r>
              <a:rPr lang="en-US" dirty="0"/>
              <a:t>BOC was changed to California Dept of Corrections and Rehabilitation(CDCR) in 2005</a:t>
            </a:r>
          </a:p>
        </p:txBody>
      </p:sp>
      <p:pic>
        <p:nvPicPr>
          <p:cNvPr id="154" name="Picture 154"/>
          <p:cNvPicPr>
            <a:picLocks noChangeAspect="1"/>
          </p:cNvPicPr>
          <p:nvPr/>
        </p:nvPicPr>
        <p:blipFill>
          <a:blip r:embed="rId2"/>
          <a:stretch/>
        </p:blipFill>
        <p:spPr>
          <a:xfrm>
            <a:off x="2971800" y="2817812"/>
            <a:ext cx="2800350" cy="18478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 name="Text Box 241"/>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TITLE 15 ARTICLE 3 SECTION 1024</a:t>
            </a:r>
          </a:p>
        </p:txBody>
      </p:sp>
      <p:sp>
        <p:nvSpPr>
          <p:cNvPr id="242" name="Text Box 242"/>
          <p:cNvSpPr>
            <a:spLocks noGrp="1"/>
          </p:cNvSpPr>
          <p:nvPr>
            <p:ph/>
          </p:nvPr>
        </p:nvSpPr>
        <p:spPr>
          <a:xfrm>
            <a:off x="1443037" y="1854200"/>
            <a:ext cx="6572250" cy="4750786"/>
          </a:xfrm>
          <a:prstGeom prst="rect">
            <a:avLst/>
          </a:prstGeom>
        </p:spPr>
        <p:txBody>
          <a:bodyPr wrap="square" lIns="91440" tIns="45720" rIns="91440" bIns="45720" numCol="1" anchor="t"/>
          <a:lstStyle/>
          <a:p>
            <a:pPr marL="273050" indent="-273050">
              <a:lnSpc>
                <a:spcPct val="70000"/>
              </a:lnSpc>
              <a:buNone/>
            </a:pPr>
            <a:r>
              <a:rPr lang="en-US" b="1" dirty="0"/>
              <a:t>   Custodial personnel who are responsible for supervising inmates in, and supervisors of, a Court Holding or Temporary Holding Facility SHALL complete 8 hours of specialized training within 6 months of appointment.  8 hours of refresher training must be completed every 2 years.  Such training SHALL include, but not limited to:</a:t>
            </a:r>
          </a:p>
          <a:p>
            <a:pPr marL="273050" indent="-273050">
              <a:lnSpc>
                <a:spcPct val="70000"/>
              </a:lnSpc>
              <a:buClr>
                <a:srgbClr val="EB641B"/>
              </a:buClr>
              <a:buFont typeface="Wingdings 2" pitchFamily="18" charset="2"/>
              <a:buChar char=""/>
            </a:pPr>
            <a:r>
              <a:rPr lang="en-US" sz="1600" dirty="0"/>
              <a:t>Applicable minimum jail standards</a:t>
            </a:r>
          </a:p>
          <a:p>
            <a:pPr marL="273050" indent="-273050">
              <a:lnSpc>
                <a:spcPct val="70000"/>
              </a:lnSpc>
              <a:buClr>
                <a:srgbClr val="EB641B"/>
              </a:buClr>
              <a:buFont typeface="Wingdings 2" pitchFamily="18" charset="2"/>
              <a:buChar char=""/>
            </a:pPr>
            <a:r>
              <a:rPr lang="en-US" sz="1600" dirty="0"/>
              <a:t>Jail operations liability</a:t>
            </a:r>
          </a:p>
          <a:p>
            <a:pPr marL="273050" indent="-273050">
              <a:lnSpc>
                <a:spcPct val="70000"/>
              </a:lnSpc>
              <a:buClr>
                <a:srgbClr val="EB641B"/>
              </a:buClr>
              <a:buFont typeface="Wingdings 2" pitchFamily="18" charset="2"/>
              <a:buChar char=""/>
            </a:pPr>
            <a:r>
              <a:rPr lang="en-US" sz="1600" dirty="0"/>
              <a:t>Inmate segregation</a:t>
            </a:r>
          </a:p>
          <a:p>
            <a:pPr marL="273050" indent="-273050">
              <a:lnSpc>
                <a:spcPct val="70000"/>
              </a:lnSpc>
              <a:buClr>
                <a:srgbClr val="EB641B"/>
              </a:buClr>
              <a:buFont typeface="Wingdings 2" pitchFamily="18" charset="2"/>
              <a:buChar char=""/>
            </a:pPr>
            <a:r>
              <a:rPr lang="en-US" sz="1600" dirty="0"/>
              <a:t>Emergency procedures and planning, and….</a:t>
            </a:r>
          </a:p>
          <a:p>
            <a:pPr marL="273050" indent="-273050">
              <a:lnSpc>
                <a:spcPct val="70000"/>
              </a:lnSpc>
              <a:buClr>
                <a:srgbClr val="EB641B"/>
              </a:buClr>
              <a:buFont typeface="Wingdings 2" pitchFamily="18" charset="2"/>
              <a:buChar char=""/>
            </a:pPr>
            <a:r>
              <a:rPr lang="en-US" sz="1600" dirty="0"/>
              <a:t>Suicide prevention</a:t>
            </a:r>
          </a:p>
          <a:p>
            <a:pPr marL="273050" indent="-273050">
              <a:lnSpc>
                <a:spcPct val="70000"/>
              </a:lnSpc>
              <a:buClr>
                <a:srgbClr val="EB641B"/>
              </a:buClr>
              <a:buFont typeface="Wingdings 2" pitchFamily="18" charset="2"/>
              <a:buChar char=""/>
            </a:pPr>
            <a:r>
              <a:rPr lang="en-US" sz="1600" dirty="0"/>
              <a:t>De- Escalation</a:t>
            </a:r>
          </a:p>
          <a:p>
            <a:pPr marL="273050" indent="-273050">
              <a:lnSpc>
                <a:spcPct val="70000"/>
              </a:lnSpc>
              <a:buClr>
                <a:srgbClr val="EB641B"/>
              </a:buClr>
              <a:buFont typeface="Wingdings 2" pitchFamily="18" charset="2"/>
              <a:buChar char=""/>
            </a:pPr>
            <a:r>
              <a:rPr lang="en-US" sz="1600" dirty="0"/>
              <a:t>Juvenile Procedures</a:t>
            </a:r>
          </a:p>
          <a:p>
            <a:pPr marL="273050" indent="-273050">
              <a:lnSpc>
                <a:spcPct val="70000"/>
              </a:lnSpc>
              <a:buClr>
                <a:srgbClr val="EB641B"/>
              </a:buClr>
              <a:buFont typeface="Wingdings 2" pitchFamily="18" charset="2"/>
              <a:buChar char=""/>
            </a:pPr>
            <a:r>
              <a:rPr lang="en-US" sz="1600" dirty="0"/>
              <a:t>Racial Bias</a:t>
            </a:r>
          </a:p>
          <a:p>
            <a:pPr marL="273050" indent="-273050">
              <a:lnSpc>
                <a:spcPct val="70000"/>
              </a:lnSpc>
              <a:buClr>
                <a:srgbClr val="EB641B"/>
              </a:buClr>
              <a:buFont typeface="Wingdings 2" pitchFamily="18" charset="2"/>
              <a:buChar char=""/>
            </a:pPr>
            <a:r>
              <a:rPr lang="en-US" sz="1600" dirty="0"/>
              <a:t>Mental Illness</a:t>
            </a:r>
          </a:p>
          <a:p>
            <a:pPr marL="273050" indent="-273050">
              <a:lnSpc>
                <a:spcPct val="70000"/>
              </a:lnSpc>
              <a:buClr>
                <a:srgbClr val="EB641B"/>
              </a:buClr>
              <a:buFont typeface="Wingdings 2" pitchFamily="18" charset="2"/>
              <a:buChar char=""/>
            </a:pPr>
            <a:endParaRPr lang="en-US" dirty="0"/>
          </a:p>
          <a:p>
            <a:pPr marL="273050" indent="-273050">
              <a:lnSpc>
                <a:spcPct val="70000"/>
              </a:lnSpc>
              <a:buClr>
                <a:srgbClr val="EB641B"/>
              </a:buClr>
              <a:buFont typeface="Wingdings 2" pitchFamily="18" charset="2"/>
              <a:buChar char=""/>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Text Box 243"/>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MINIMUM JAIL STANDARDS</a:t>
            </a:r>
          </a:p>
        </p:txBody>
      </p:sp>
      <p:sp>
        <p:nvSpPr>
          <p:cNvPr id="244" name="Text Box 244"/>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r>
              <a:rPr lang="en-US" dirty="0"/>
              <a:t>Emergency Suspension of requirements</a:t>
            </a:r>
          </a:p>
          <a:p>
            <a:pPr marL="228600" indent="-228600"/>
            <a:r>
              <a:rPr lang="en-US" dirty="0"/>
              <a:t>Facility Design Criteria</a:t>
            </a:r>
          </a:p>
          <a:p>
            <a:pPr marL="228600" indent="-228600"/>
            <a:r>
              <a:rPr lang="en-US" dirty="0"/>
              <a:t>Meals and Snacks </a:t>
            </a:r>
            <a:r>
              <a:rPr lang="en-US" dirty="0">
                <a:solidFill>
                  <a:srgbClr val="C00000"/>
                </a:solidFill>
              </a:rPr>
              <a:t>(If housed longer then 6 hours)</a:t>
            </a:r>
          </a:p>
          <a:p>
            <a:pPr marL="228600" indent="-228600"/>
            <a:r>
              <a:rPr lang="en-US" dirty="0"/>
              <a:t>Policy and Procedure Manual </a:t>
            </a:r>
            <a:r>
              <a:rPr lang="en-US" dirty="0">
                <a:solidFill>
                  <a:srgbClr val="C00000"/>
                </a:solidFill>
              </a:rPr>
              <a:t>(Lex 900)</a:t>
            </a:r>
          </a:p>
          <a:p>
            <a:pPr marL="228600" indent="-228600"/>
            <a:r>
              <a:rPr lang="en-US" dirty="0"/>
              <a:t>Inspections and operations review</a:t>
            </a:r>
          </a:p>
          <a:p>
            <a:pPr marL="228600" indent="-228600"/>
            <a:r>
              <a:rPr lang="en-US" dirty="0"/>
              <a:t>Incident Reports</a:t>
            </a:r>
          </a:p>
          <a:p>
            <a:pPr marL="228600" indent="-228600"/>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 Box 245"/>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effectLst>
                  <a:outerShdw blurRad="38100" dist="38100" dir="2700000" algn="tl">
                    <a:srgbClr val="C0C0C0"/>
                  </a:outerShdw>
                </a:effectLst>
              </a:rPr>
              <a:t>STANDARDS CONTINUED…</a:t>
            </a:r>
          </a:p>
        </p:txBody>
      </p:sp>
      <p:sp>
        <p:nvSpPr>
          <p:cNvPr id="246" name="Text Box 246"/>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pPr>
            <a:endParaRPr lang="en-US" sz="1900" dirty="0"/>
          </a:p>
          <a:p>
            <a:pPr marL="228600" indent="-228600">
              <a:lnSpc>
                <a:spcPct val="100000"/>
              </a:lnSpc>
            </a:pPr>
            <a:r>
              <a:rPr lang="en-US" sz="1900" dirty="0"/>
              <a:t>Records and Maintenance retention</a:t>
            </a:r>
          </a:p>
          <a:p>
            <a:pPr marL="228600" indent="-228600">
              <a:lnSpc>
                <a:spcPct val="100000"/>
              </a:lnSpc>
            </a:pPr>
            <a:r>
              <a:rPr lang="en-US" sz="1900" dirty="0"/>
              <a:t>Key Control</a:t>
            </a:r>
          </a:p>
          <a:p>
            <a:pPr marL="228600" indent="-228600">
              <a:lnSpc>
                <a:spcPct val="100000"/>
              </a:lnSpc>
            </a:pPr>
            <a:r>
              <a:rPr lang="en-US" sz="1900" dirty="0"/>
              <a:t>Weapons, ammo and chemical agents</a:t>
            </a:r>
          </a:p>
          <a:p>
            <a:pPr marL="228600" indent="-228600">
              <a:lnSpc>
                <a:spcPct val="100000"/>
              </a:lnSpc>
            </a:pPr>
            <a:r>
              <a:rPr lang="en-US" sz="1900" dirty="0"/>
              <a:t>Number of personnel</a:t>
            </a:r>
          </a:p>
          <a:p>
            <a:pPr marL="228600" indent="-228600">
              <a:lnSpc>
                <a:spcPct val="100000"/>
              </a:lnSpc>
            </a:pPr>
            <a:r>
              <a:rPr lang="en-US" sz="1900" dirty="0"/>
              <a:t>Population accounting </a:t>
            </a:r>
          </a:p>
          <a:p>
            <a:pPr marL="228600" indent="-228600">
              <a:lnSpc>
                <a:spcPct val="100000"/>
              </a:lnSpc>
            </a:pPr>
            <a:r>
              <a:rPr lang="en-US" sz="1900" dirty="0"/>
              <a:t>Contact between juvenile and adult prisoners</a:t>
            </a:r>
          </a:p>
          <a:p>
            <a:pPr marL="228600" indent="-228600">
              <a:lnSpc>
                <a:spcPct val="100000"/>
              </a:lnSpc>
            </a:pPr>
            <a:r>
              <a:rPr lang="en-US" sz="1900" dirty="0"/>
              <a:t>Searches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 name="Text Box 247"/>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r>
              <a:rPr lang="en-US" sz="3600" dirty="0"/>
              <a:t>EMERGENCY SUSPENSION OF REQUIREMENTS</a:t>
            </a:r>
          </a:p>
        </p:txBody>
      </p:sp>
      <p:sp>
        <p:nvSpPr>
          <p:cNvPr id="248" name="Text Box 248"/>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r>
              <a:rPr lang="en-US" sz="3300" dirty="0"/>
              <a:t>Title 15 – Board of Corrections, Section 1012</a:t>
            </a:r>
          </a:p>
          <a:p>
            <a:pPr marL="228600" indent="-228600">
              <a:lnSpc>
                <a:spcPct val="110000"/>
              </a:lnSpc>
              <a:buNone/>
            </a:pPr>
            <a:r>
              <a:rPr lang="en-US" sz="1900" dirty="0"/>
              <a:t>	</a:t>
            </a:r>
          </a:p>
          <a:p>
            <a:pPr marL="228600" indent="-228600">
              <a:lnSpc>
                <a:spcPct val="110000"/>
              </a:lnSpc>
              <a:buNone/>
            </a:pPr>
            <a:r>
              <a:rPr lang="en-US" sz="1900" dirty="0"/>
              <a:t>   The Facility Administrator may temporarily suspend any standard or requirement in the event of an emergency which threatens the safety of the facility, incarcerated persons or staff or the public, provided such regulations are directly affected by the emergency</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Text Box 252"/>
          <p:cNvSpPr>
            <a:spLocks noGrp="1"/>
          </p:cNvSpPr>
          <p:nvPr>
            <p:ph type="title"/>
          </p:nvPr>
        </p:nvSpPr>
        <p:spPr>
          <a:xfrm>
            <a:off x="1443037" y="804862"/>
            <a:ext cx="6572250" cy="1049337"/>
          </a:xfrm>
          <a:prstGeom prst="rect">
            <a:avLst/>
          </a:prstGeom>
        </p:spPr>
        <p:txBody>
          <a:bodyPr wrap="square" lIns="91440" tIns="45720" rIns="91440" bIns="45720" numCol="1" anchor="t"/>
          <a:lstStyle/>
          <a:p>
            <a:r>
              <a:t>FACILITY DESIGN CRITERIA</a:t>
            </a:r>
          </a:p>
        </p:txBody>
      </p:sp>
      <p:sp>
        <p:nvSpPr>
          <p:cNvPr id="253" name="Text Box 253"/>
          <p:cNvSpPr>
            <a:spLocks noGrp="1"/>
          </p:cNvSpPr>
          <p:nvPr>
            <p:ph/>
          </p:nvPr>
        </p:nvSpPr>
        <p:spPr>
          <a:xfrm>
            <a:off x="1443037" y="2016125"/>
            <a:ext cx="6572250" cy="3945288"/>
          </a:xfrm>
          <a:prstGeom prst="rect">
            <a:avLst/>
          </a:prstGeom>
        </p:spPr>
        <p:txBody>
          <a:bodyPr wrap="square" lIns="91440" tIns="45720" rIns="91440" bIns="45720" numCol="1" anchor="t"/>
          <a:lstStyle/>
          <a:p>
            <a:pPr marL="365125" indent="-255587">
              <a:lnSpc>
                <a:spcPct val="100000"/>
              </a:lnSpc>
              <a:buFont typeface="Wingdings 3" pitchFamily="18" charset="2"/>
              <a:buChar char=""/>
            </a:pPr>
            <a:r>
              <a:rPr lang="en-US" sz="2500" dirty="0"/>
              <a:t>SPD is a Temporary Holding Detention Facility</a:t>
            </a:r>
          </a:p>
          <a:p>
            <a:pPr marL="365125" indent="-255587">
              <a:lnSpc>
                <a:spcPct val="100000"/>
              </a:lnSpc>
              <a:buFont typeface="Wingdings 3" pitchFamily="18" charset="2"/>
              <a:buChar char=""/>
            </a:pPr>
            <a:r>
              <a:rPr lang="en-US" sz="2500" dirty="0"/>
              <a:t>Defined by the State of California, Code of Regulations, Title 15 – Crime Prevention and Corrections, Division 1.</a:t>
            </a:r>
          </a:p>
          <a:p>
            <a:pPr marL="365125" indent="-255587">
              <a:lnSpc>
                <a:spcPct val="100000"/>
              </a:lnSpc>
              <a:buFont typeface="Wingdings 3" pitchFamily="18" charset="2"/>
              <a:buChar char=""/>
            </a:pPr>
            <a:r>
              <a:rPr lang="en-US" sz="2500" dirty="0"/>
              <a:t>Adult Prisoners can not be held more than 24 hours and are typically held no longer than 8 hours before release or transport. </a:t>
            </a:r>
            <a:r>
              <a:rPr lang="en-US" sz="2500" dirty="0">
                <a:solidFill>
                  <a:srgbClr val="C00000"/>
                </a:solidFill>
              </a:rPr>
              <a:t>(6 Hours Policy unless WC approval)</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Text Box 258"/>
          <p:cNvSpPr>
            <a:spLocks noGrp="1"/>
          </p:cNvSpPr>
          <p:nvPr>
            <p:ph type="title"/>
          </p:nvPr>
        </p:nvSpPr>
        <p:spPr>
          <a:xfrm>
            <a:off x="1443037" y="804862"/>
            <a:ext cx="6572250" cy="1049337"/>
          </a:xfrm>
          <a:prstGeom prst="rect">
            <a:avLst/>
          </a:prstGeom>
        </p:spPr>
        <p:txBody>
          <a:bodyPr wrap="square" lIns="91440" tIns="45720" rIns="91440" bIns="45720" numCol="1" anchor="t"/>
          <a:lstStyle/>
          <a:p>
            <a:r>
              <a:t>MEALS AND SNACKS</a:t>
            </a:r>
          </a:p>
        </p:txBody>
      </p:sp>
      <p:sp>
        <p:nvSpPr>
          <p:cNvPr id="259" name="Text Box 259"/>
          <p:cNvSpPr>
            <a:spLocks noGrp="1"/>
          </p:cNvSpPr>
          <p:nvPr>
            <p:ph/>
          </p:nvPr>
        </p:nvSpPr>
        <p:spPr>
          <a:xfrm>
            <a:off x="1443037" y="2016125"/>
            <a:ext cx="6572250" cy="3449637"/>
          </a:xfrm>
          <a:prstGeom prst="rect">
            <a:avLst/>
          </a:prstGeom>
        </p:spPr>
        <p:txBody>
          <a:bodyPr wrap="square" lIns="91440" tIns="45720" rIns="91440" bIns="45720" numCol="1" anchor="t"/>
          <a:lstStyle/>
          <a:p>
            <a:pPr marL="365125" indent="-255587">
              <a:lnSpc>
                <a:spcPct val="110000"/>
              </a:lnSpc>
              <a:buFont typeface="Wingdings 3" pitchFamily="18" charset="2"/>
              <a:buChar char=""/>
            </a:pPr>
            <a:r>
              <a:rPr lang="en-US" dirty="0"/>
              <a:t>The Board of Corrections requires:</a:t>
            </a:r>
          </a:p>
          <a:p>
            <a:pPr marL="365125" indent="-255587">
              <a:lnSpc>
                <a:spcPct val="110000"/>
              </a:lnSpc>
              <a:buNone/>
            </a:pPr>
            <a:r>
              <a:rPr lang="en-US" dirty="0"/>
              <a:t>- Food shall be served three (3) times in a 24 hour period.  At least two (2) of these meals shall include hot food</a:t>
            </a:r>
          </a:p>
          <a:p>
            <a:pPr marL="365125" indent="-255587">
              <a:lnSpc>
                <a:spcPct val="110000"/>
              </a:lnSpc>
              <a:buNone/>
            </a:pPr>
            <a:r>
              <a:rPr lang="en-US" dirty="0"/>
              <a:t>- If more than fourteen (14) hours pass between meals, supplemental food must be served.  Additionally, supplemental food must be served in less than the 	fourteen hour period for prisoners on medical diets requiring more than three meals.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Text Box 260"/>
          <p:cNvSpPr>
            <a:spLocks noGrp="1"/>
          </p:cNvSpPr>
          <p:nvPr>
            <p:ph type="title"/>
          </p:nvPr>
        </p:nvSpPr>
        <p:spPr>
          <a:xfrm>
            <a:off x="457200" y="704850"/>
            <a:ext cx="8229600" cy="57150"/>
          </a:xfrm>
          <a:prstGeom prst="rect">
            <a:avLst/>
          </a:prstGeom>
        </p:spPr>
        <p:txBody>
          <a:bodyPr wrap="square" lIns="91440" tIns="45720" rIns="91440" bIns="45720" numCol="1" anchor="t"/>
          <a:lstStyle/>
          <a:p>
            <a:endParaRPr/>
          </a:p>
        </p:txBody>
      </p:sp>
      <p:sp>
        <p:nvSpPr>
          <p:cNvPr id="261" name="Text Box 261"/>
          <p:cNvSpPr>
            <a:spLocks noGrp="1"/>
          </p:cNvSpPr>
          <p:nvPr>
            <p:ph/>
          </p:nvPr>
        </p:nvSpPr>
        <p:spPr>
          <a:xfrm>
            <a:off x="457200" y="1143000"/>
            <a:ext cx="8229600" cy="5181600"/>
          </a:xfrm>
          <a:prstGeom prst="rect">
            <a:avLst/>
          </a:prstGeom>
        </p:spPr>
        <p:txBody>
          <a:bodyPr wrap="square" lIns="91440" tIns="45720" rIns="91440" bIns="45720" numCol="1" anchor="t"/>
          <a:lstStyle/>
          <a:p>
            <a:pPr marL="365125" indent="-255587">
              <a:lnSpc>
                <a:spcPct val="110000"/>
              </a:lnSpc>
              <a:buFont typeface="Wingdings 3"/>
              <a:buChar char=""/>
            </a:pPr>
            <a:endParaRPr dirty="0"/>
          </a:p>
          <a:p>
            <a:pPr marL="365125" indent="-255587">
              <a:lnSpc>
                <a:spcPct val="110000"/>
              </a:lnSpc>
              <a:buFont typeface="Wingdings 3"/>
              <a:buChar char=""/>
            </a:pPr>
            <a:endParaRPr dirty="0"/>
          </a:p>
          <a:p>
            <a:pPr marL="365125" indent="-255587">
              <a:lnSpc>
                <a:spcPct val="110000"/>
              </a:lnSpc>
              <a:buFont typeface="Wingdings 3" pitchFamily="18" charset="2"/>
              <a:buChar char=""/>
            </a:pPr>
            <a:r>
              <a:rPr lang="en-US" sz="1800" dirty="0"/>
              <a:t>The prisoner will be given a minimum of 15 minutes and a maximum of 30 minutes to consume the meal.</a:t>
            </a:r>
          </a:p>
          <a:p>
            <a:pPr marL="365125" indent="-255587">
              <a:lnSpc>
                <a:spcPct val="110000"/>
              </a:lnSpc>
              <a:buFont typeface="Wingdings 3" pitchFamily="18" charset="2"/>
              <a:buChar char=""/>
            </a:pPr>
            <a:r>
              <a:rPr lang="en-US" sz="1800" dirty="0"/>
              <a:t>Upon completion of the meal, the items will be retrieved from the cell.  No items should be left behind and care should be taken so as the prisoner has not concealed any of the items which may have been broken off.</a:t>
            </a:r>
          </a:p>
          <a:p>
            <a:pPr marL="365125" indent="-255587">
              <a:lnSpc>
                <a:spcPct val="110000"/>
              </a:lnSpc>
              <a:buFont typeface="Wingdings 3" pitchFamily="18" charset="2"/>
              <a:buChar char=""/>
            </a:pPr>
            <a:r>
              <a:rPr lang="en-US" sz="1800" dirty="0"/>
              <a:t>If prisoner refuses to comply, entry will not be made until there are a minimum of two officers present</a:t>
            </a:r>
            <a:r>
              <a:rPr sz="2200" dirty="0"/>
              <a:t>.</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 name="Text Box 262"/>
          <p:cNvSpPr>
            <a:spLocks noGrp="1"/>
          </p:cNvSpPr>
          <p:nvPr>
            <p:ph type="title"/>
          </p:nvPr>
        </p:nvSpPr>
        <p:spPr>
          <a:xfrm>
            <a:off x="1443037" y="804862"/>
            <a:ext cx="6572250" cy="1049337"/>
          </a:xfrm>
          <a:prstGeom prst="rect">
            <a:avLst/>
          </a:prstGeom>
        </p:spPr>
        <p:txBody>
          <a:bodyPr wrap="square" lIns="91440" tIns="45720" rIns="91440" bIns="45720" numCol="1" anchor="t"/>
          <a:lstStyle/>
          <a:p>
            <a:r>
              <a:t>MEALS AND JUVENILES</a:t>
            </a:r>
          </a:p>
        </p:txBody>
      </p:sp>
      <p:sp>
        <p:nvSpPr>
          <p:cNvPr id="263" name="Text Box 263"/>
          <p:cNvSpPr>
            <a:spLocks noGrp="1"/>
          </p:cNvSpPr>
          <p:nvPr>
            <p:ph/>
          </p:nvPr>
        </p:nvSpPr>
        <p:spPr>
          <a:xfrm>
            <a:off x="1443037" y="2016125"/>
            <a:ext cx="6572250" cy="3449637"/>
          </a:xfrm>
          <a:prstGeom prst="rect">
            <a:avLst/>
          </a:prstGeom>
        </p:spPr>
        <p:txBody>
          <a:bodyPr wrap="square" lIns="91440" tIns="45720" rIns="91440" bIns="45720" numCol="1" anchor="t"/>
          <a:lstStyle/>
          <a:p>
            <a:r>
              <a:rPr dirty="0"/>
              <a:t>Juveniles who have not eaten within the last 4 hours must be offered food or if it appears they are in need of nourishment.</a:t>
            </a:r>
            <a:r>
              <a:rPr lang="en-US" dirty="0"/>
              <a:t> </a:t>
            </a:r>
            <a:endParaRPr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Text Box 264"/>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r>
              <a:rPr lang="en-US" sz="4000" dirty="0"/>
              <a:t>INSPECTIONS AND OPERATIONS REVIEW</a:t>
            </a:r>
          </a:p>
        </p:txBody>
      </p:sp>
      <p:sp>
        <p:nvSpPr>
          <p:cNvPr id="265" name="Text Box 265"/>
          <p:cNvSpPr>
            <a:spLocks noGrp="1"/>
          </p:cNvSpPr>
          <p:nvPr>
            <p:ph/>
          </p:nvPr>
        </p:nvSpPr>
        <p:spPr>
          <a:xfrm>
            <a:off x="1443037" y="2016125"/>
            <a:ext cx="6572250" cy="3826535"/>
          </a:xfrm>
          <a:prstGeom prst="rect">
            <a:avLst/>
          </a:prstGeom>
        </p:spPr>
        <p:txBody>
          <a:bodyPr wrap="square" lIns="91440" tIns="45720" rIns="91440" bIns="45720" numCol="1" anchor="t"/>
          <a:lstStyle/>
          <a:p>
            <a:pPr marL="228600" indent="-228600">
              <a:lnSpc>
                <a:spcPct val="100000"/>
              </a:lnSpc>
            </a:pPr>
            <a:r>
              <a:rPr lang="en-US" sz="2500" dirty="0"/>
              <a:t>The detention facility manager will ensure jail procedures are reviewed and updated annually.</a:t>
            </a:r>
          </a:p>
          <a:p>
            <a:pPr marL="228600" indent="-228600">
              <a:lnSpc>
                <a:spcPct val="100000"/>
              </a:lnSpc>
            </a:pPr>
            <a:r>
              <a:rPr lang="en-US" sz="2500" dirty="0"/>
              <a:t>Physical operation and inspection of the facility will occur monthly. </a:t>
            </a:r>
            <a:r>
              <a:rPr lang="en-US" sz="2500" dirty="0">
                <a:solidFill>
                  <a:srgbClr val="C00000"/>
                </a:solidFill>
              </a:rPr>
              <a:t>(Processing Officer should inspect cell prior to placing subject inside)</a:t>
            </a:r>
          </a:p>
          <a:p>
            <a:pPr marL="228600" indent="-228600">
              <a:lnSpc>
                <a:spcPct val="100000"/>
              </a:lnSpc>
            </a:pPr>
            <a:r>
              <a:rPr lang="en-US" sz="2500" dirty="0"/>
              <a:t>The shift supervisor shall inspect the facility daily for deficiencies and will ensure immediate correction is done</a:t>
            </a:r>
            <a:r>
              <a:rPr lang="en-US" sz="1600" dirty="0"/>
              <a:t>. </a:t>
            </a:r>
            <a:r>
              <a:rPr lang="en-US" sz="2400" dirty="0">
                <a:solidFill>
                  <a:srgbClr val="C00000"/>
                </a:solidFill>
              </a:rPr>
              <a:t>(Report deficiencies to Supervisor asap)</a:t>
            </a:r>
            <a:endParaRPr lang="en-US" sz="1600" dirty="0">
              <a:solidFill>
                <a:srgbClr val="C0000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 name="Text Box 266"/>
          <p:cNvSpPr>
            <a:spLocks noGrp="1"/>
          </p:cNvSpPr>
          <p:nvPr>
            <p:ph type="title"/>
          </p:nvPr>
        </p:nvSpPr>
        <p:spPr>
          <a:xfrm>
            <a:off x="1443037" y="804862"/>
            <a:ext cx="6572250" cy="1049337"/>
          </a:xfrm>
          <a:prstGeom prst="rect">
            <a:avLst/>
          </a:prstGeom>
        </p:spPr>
        <p:txBody>
          <a:bodyPr wrap="square" lIns="91440" tIns="45720" rIns="91440" bIns="45720" numCol="1" anchor="t"/>
          <a:lstStyle/>
          <a:p>
            <a:r>
              <a:t>KEY CONTROL	</a:t>
            </a:r>
          </a:p>
        </p:txBody>
      </p:sp>
      <p:sp>
        <p:nvSpPr>
          <p:cNvPr id="267" name="Text Box 267"/>
          <p:cNvSpPr>
            <a:spLocks noGrp="1"/>
          </p:cNvSpPr>
          <p:nvPr>
            <p:ph/>
          </p:nvPr>
        </p:nvSpPr>
        <p:spPr>
          <a:xfrm>
            <a:off x="1443037" y="2016125"/>
            <a:ext cx="6572250" cy="4037013"/>
          </a:xfrm>
          <a:prstGeom prst="rect">
            <a:avLst/>
          </a:prstGeom>
        </p:spPr>
        <p:txBody>
          <a:bodyPr wrap="square" lIns="91440" tIns="45720" rIns="91440" bIns="45720" numCol="1" anchor="t"/>
          <a:lstStyle/>
          <a:p>
            <a:pPr marL="228600" indent="-228600">
              <a:lnSpc>
                <a:spcPct val="110000"/>
              </a:lnSpc>
            </a:pPr>
            <a:r>
              <a:rPr lang="en-US" sz="2400" dirty="0"/>
              <a:t>Entry in and out of the booking area is controlled by either key card. </a:t>
            </a:r>
            <a:r>
              <a:rPr lang="en-US" sz="2400" dirty="0">
                <a:solidFill>
                  <a:srgbClr val="C00000"/>
                </a:solidFill>
              </a:rPr>
              <a:t>(Officer key card)</a:t>
            </a:r>
          </a:p>
          <a:p>
            <a:pPr marL="228600" indent="-228600">
              <a:lnSpc>
                <a:spcPct val="110000"/>
              </a:lnSpc>
            </a:pPr>
            <a:r>
              <a:rPr lang="en-US" sz="2400" dirty="0"/>
              <a:t>Keys for the cells are contained in WC office area and should remain there.</a:t>
            </a:r>
          </a:p>
          <a:p>
            <a:pPr marL="228600" indent="-228600">
              <a:lnSpc>
                <a:spcPct val="110000"/>
              </a:lnSpc>
            </a:pPr>
            <a:r>
              <a:rPr lang="en-US" sz="2400" dirty="0"/>
              <a:t>When not in use, keys should remain out of reach of prisoners.</a:t>
            </a:r>
          </a:p>
          <a:p>
            <a:pPr marL="228600" indent="-228600">
              <a:lnSpc>
                <a:spcPct val="110000"/>
              </a:lnSpc>
            </a:pPr>
            <a:r>
              <a:rPr lang="en-US" sz="2400" dirty="0"/>
              <a:t>A spare set of keys are stored in the Watch Commanders Office and should be used at last resort and returned immediately after use.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 name="Text Box 156"/>
          <p:cNvSpPr>
            <a:spLocks noGrp="1"/>
          </p:cNvSpPr>
          <p:nvPr>
            <p:ph type="title"/>
          </p:nvPr>
        </p:nvSpPr>
        <p:spPr>
          <a:xfrm>
            <a:off x="1443037" y="804862"/>
            <a:ext cx="6572250" cy="1049337"/>
          </a:xfrm>
          <a:prstGeom prst="rect">
            <a:avLst/>
          </a:prstGeom>
        </p:spPr>
        <p:txBody>
          <a:bodyPr wrap="square" lIns="91440" tIns="45720" rIns="91440" bIns="45720" numCol="1" anchor="t"/>
          <a:lstStyle/>
          <a:p>
            <a:r>
              <a:t>TITLE 15 FACTS</a:t>
            </a:r>
            <a:br>
              <a:rPr/>
            </a:br>
            <a:endParaRPr/>
          </a:p>
        </p:txBody>
      </p:sp>
      <p:sp>
        <p:nvSpPr>
          <p:cNvPr id="157" name="Text Box 157"/>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endParaRPr lang="en-US" sz="1700" dirty="0"/>
          </a:p>
          <a:p>
            <a:pPr marL="228600" indent="-228600">
              <a:lnSpc>
                <a:spcPct val="110000"/>
              </a:lnSpc>
            </a:pPr>
            <a:r>
              <a:rPr lang="en-US" sz="1700" dirty="0"/>
              <a:t>CDCR was changed to the Board of State and Community Corrections in 2012 (BSCC)</a:t>
            </a:r>
          </a:p>
          <a:p>
            <a:pPr marL="228600" indent="-228600">
              <a:lnSpc>
                <a:spcPct val="110000"/>
              </a:lnSpc>
            </a:pPr>
            <a:endParaRPr lang="en-US" sz="1700" dirty="0"/>
          </a:p>
          <a:p>
            <a:pPr marL="228600" indent="-228600">
              <a:lnSpc>
                <a:spcPct val="110000"/>
              </a:lnSpc>
            </a:pPr>
            <a:endParaRPr lang="en-US" sz="1700" dirty="0"/>
          </a:p>
          <a:p>
            <a:pPr marL="228600" indent="-228600">
              <a:lnSpc>
                <a:spcPct val="110000"/>
              </a:lnSpc>
            </a:pPr>
            <a:endParaRPr lang="en-US" sz="1700" dirty="0"/>
          </a:p>
          <a:p>
            <a:pPr marL="228600" indent="-228600">
              <a:lnSpc>
                <a:spcPct val="110000"/>
              </a:lnSpc>
            </a:pPr>
            <a:endParaRPr lang="en-US" sz="1700" dirty="0"/>
          </a:p>
          <a:p>
            <a:pPr marL="228600" indent="-228600">
              <a:lnSpc>
                <a:spcPct val="110000"/>
              </a:lnSpc>
            </a:pPr>
            <a:r>
              <a:rPr lang="en-US" sz="1700" dirty="0"/>
              <a:t>PC 6030 mandates CSA to establish minimum standards for correctional facilities</a:t>
            </a:r>
          </a:p>
        </p:txBody>
      </p:sp>
      <p:pic>
        <p:nvPicPr>
          <p:cNvPr id="158" name="Picture 158"/>
          <p:cNvPicPr>
            <a:picLocks noChangeAspect="1"/>
          </p:cNvPicPr>
          <p:nvPr/>
        </p:nvPicPr>
        <p:blipFill>
          <a:blip r:embed="rId2"/>
          <a:stretch/>
        </p:blipFill>
        <p:spPr>
          <a:xfrm>
            <a:off x="3390900" y="3124200"/>
            <a:ext cx="2362200" cy="1725612"/>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Text Box 268"/>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r>
              <a:rPr lang="en-US" sz="4000" dirty="0"/>
              <a:t>WEAPONS, AMMO &amp; CHEMICAL AGENTS</a:t>
            </a:r>
          </a:p>
        </p:txBody>
      </p:sp>
      <p:sp>
        <p:nvSpPr>
          <p:cNvPr id="269" name="Text Box 269"/>
          <p:cNvSpPr>
            <a:spLocks noGrp="1"/>
          </p:cNvSpPr>
          <p:nvPr>
            <p:ph/>
          </p:nvPr>
        </p:nvSpPr>
        <p:spPr>
          <a:xfrm>
            <a:off x="1443037" y="2016125"/>
            <a:ext cx="6572250" cy="3449637"/>
          </a:xfrm>
          <a:prstGeom prst="rect">
            <a:avLst/>
          </a:prstGeom>
        </p:spPr>
        <p:txBody>
          <a:bodyPr wrap="square" lIns="91440" tIns="45720" rIns="91440" bIns="45720" numCol="1" anchor="t"/>
          <a:lstStyle/>
          <a:p>
            <a:pPr marL="365125" indent="-255587">
              <a:lnSpc>
                <a:spcPct val="100000"/>
              </a:lnSpc>
              <a:buFont typeface="Wingdings 3" pitchFamily="18" charset="2"/>
              <a:buChar char=""/>
            </a:pPr>
            <a:r>
              <a:rPr lang="en-US" sz="2200" dirty="0"/>
              <a:t>No weapons, ammunition or chemical agents shall be taken into the booking facility without permission of the shift supervisor.</a:t>
            </a:r>
          </a:p>
          <a:p>
            <a:pPr marL="365125" indent="-255587">
              <a:lnSpc>
                <a:spcPct val="100000"/>
              </a:lnSpc>
              <a:buFont typeface="Wingdings 3" pitchFamily="18" charset="2"/>
              <a:buChar char=""/>
            </a:pPr>
            <a:r>
              <a:rPr lang="en-US" sz="2200" dirty="0"/>
              <a:t>The only exception to this is the ammunition and chemical agent that officers carry on their duty belts.</a:t>
            </a:r>
          </a:p>
          <a:p>
            <a:pPr marL="365125" indent="-255587">
              <a:lnSpc>
                <a:spcPct val="100000"/>
              </a:lnSpc>
              <a:buFont typeface="Wingdings 3" pitchFamily="18" charset="2"/>
              <a:buChar char=""/>
            </a:pPr>
            <a:r>
              <a:rPr lang="en-US" sz="2200" dirty="0"/>
              <a:t>No weapon or ammunition shall be stored in the holding cell area.  </a:t>
            </a:r>
          </a:p>
          <a:p>
            <a:pPr marL="365125" indent="-255587">
              <a:lnSpc>
                <a:spcPct val="100000"/>
              </a:lnSpc>
              <a:buFont typeface="Wingdings 3" pitchFamily="18" charset="2"/>
              <a:buChar char=""/>
            </a:pPr>
            <a:r>
              <a:rPr lang="en-US" sz="2200" dirty="0"/>
              <a:t>Ammunition from a prisoner’s property shall immediately be removed from the holding cell area.</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 name="Text Box 270"/>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DEPARTMENT POLICY	</a:t>
            </a:r>
          </a:p>
        </p:txBody>
      </p:sp>
      <p:sp>
        <p:nvSpPr>
          <p:cNvPr id="271" name="Text Box 271"/>
          <p:cNvSpPr>
            <a:spLocks noGrp="1"/>
          </p:cNvSpPr>
          <p:nvPr>
            <p:ph/>
          </p:nvPr>
        </p:nvSpPr>
        <p:spPr>
          <a:xfrm>
            <a:off x="1443037" y="2603501"/>
            <a:ext cx="6572250" cy="3449637"/>
          </a:xfrm>
          <a:prstGeom prst="rect">
            <a:avLst/>
          </a:prstGeom>
        </p:spPr>
        <p:txBody>
          <a:bodyPr wrap="square" lIns="91440" tIns="45720" rIns="91440" bIns="45720" numCol="1" anchor="t"/>
          <a:lstStyle/>
          <a:p>
            <a:pPr lvl="1"/>
            <a:r>
              <a:rPr lang="en-US" sz="2000" dirty="0"/>
              <a:t>SPD Policy 900 – Temporary Custody of Adults</a:t>
            </a:r>
          </a:p>
          <a:p>
            <a:pPr lvl="1"/>
            <a:r>
              <a:rPr lang="en-US" sz="2000" dirty="0"/>
              <a:t>SPD Policy 902 – Custodial Searches</a:t>
            </a:r>
          </a:p>
          <a:p>
            <a:pPr lvl="1"/>
            <a:r>
              <a:rPr lang="en-US" sz="2000" dirty="0"/>
              <a:t>SPD Policy 324.4 -  Temporary Custody of                			Juveniles</a:t>
            </a:r>
          </a:p>
          <a:p>
            <a:pPr lvl="1"/>
            <a:r>
              <a:rPr lang="en-US" sz="2000" dirty="0"/>
              <a:t>SPD Policy 900.1 – Custodial Searches</a:t>
            </a:r>
            <a:r>
              <a:rPr lang="en-US" dirty="0"/>
              <a:t>	</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Text Box 272"/>
          <p:cNvSpPr>
            <a:spLocks noGrp="1"/>
          </p:cNvSpPr>
          <p:nvPr>
            <p:ph type="title"/>
          </p:nvPr>
        </p:nvSpPr>
        <p:spPr>
          <a:xfrm>
            <a:off x="1443037" y="804862"/>
            <a:ext cx="6572250" cy="1049337"/>
          </a:xfrm>
          <a:prstGeom prst="rect">
            <a:avLst/>
          </a:prstGeom>
        </p:spPr>
        <p:txBody>
          <a:bodyPr wrap="square" lIns="91440" tIns="45720" rIns="91440" bIns="45720" numCol="1" anchor="t"/>
          <a:lstStyle/>
          <a:p>
            <a:r>
              <a:t>STATE JAIL INSPECTIONS</a:t>
            </a:r>
          </a:p>
        </p:txBody>
      </p:sp>
      <p:sp>
        <p:nvSpPr>
          <p:cNvPr id="273" name="Text Box 273"/>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endParaRPr lang="en-US" sz="1900" dirty="0"/>
          </a:p>
          <a:p>
            <a:pPr marL="228600" indent="-228600">
              <a:lnSpc>
                <a:spcPct val="110000"/>
              </a:lnSpc>
            </a:pPr>
            <a:r>
              <a:rPr lang="en-US" sz="3000" dirty="0"/>
              <a:t>Juvenile Justice Commission</a:t>
            </a:r>
          </a:p>
          <a:p>
            <a:pPr marL="228600" indent="-228600">
              <a:lnSpc>
                <a:spcPct val="110000"/>
              </a:lnSpc>
            </a:pPr>
            <a:r>
              <a:rPr lang="en-US" sz="3000" dirty="0"/>
              <a:t>Grand Jury</a:t>
            </a:r>
          </a:p>
          <a:p>
            <a:pPr marL="228600" indent="-228600">
              <a:lnSpc>
                <a:spcPct val="110000"/>
              </a:lnSpc>
            </a:pPr>
            <a:r>
              <a:rPr lang="en-US" sz="3000" dirty="0"/>
              <a:t>State Fire Marshal</a:t>
            </a:r>
          </a:p>
          <a:p>
            <a:pPr marL="228600" indent="-228600">
              <a:lnSpc>
                <a:spcPct val="110000"/>
              </a:lnSpc>
            </a:pPr>
            <a:r>
              <a:rPr lang="en-US" sz="3000" dirty="0"/>
              <a:t>County Health &amp; Environmental Departments</a:t>
            </a:r>
          </a:p>
          <a:p>
            <a:pPr marL="228600" indent="-228600">
              <a:lnSpc>
                <a:spcPct val="110000"/>
              </a:lnSpc>
            </a:pPr>
            <a:endParaRPr lang="en-US" sz="30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 name="Text Box 274"/>
          <p:cNvSpPr>
            <a:spLocks noGrp="1"/>
          </p:cNvSpPr>
          <p:nvPr>
            <p:ph type="title"/>
          </p:nvPr>
        </p:nvSpPr>
        <p:spPr>
          <a:xfrm>
            <a:off x="1443037" y="804862"/>
            <a:ext cx="6572250" cy="1049337"/>
          </a:xfrm>
          <a:prstGeom prst="rect">
            <a:avLst/>
          </a:prstGeom>
        </p:spPr>
        <p:txBody>
          <a:bodyPr wrap="square" lIns="91440" tIns="45720" rIns="91440" bIns="45720" numCol="1" anchor="t"/>
          <a:lstStyle/>
          <a:p>
            <a:r>
              <a:t>LIABILITY	</a:t>
            </a:r>
          </a:p>
        </p:txBody>
      </p:sp>
      <p:sp>
        <p:nvSpPr>
          <p:cNvPr id="275" name="Text Box 275"/>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gn="ctr">
              <a:lnSpc>
                <a:spcPct val="100000"/>
              </a:lnSpc>
              <a:buNone/>
            </a:pPr>
            <a:r>
              <a:rPr lang="en-US" sz="2300" dirty="0"/>
              <a:t>Criminal Law vs. Civil Law</a:t>
            </a:r>
          </a:p>
          <a:p>
            <a:pPr marL="228600" indent="-228600" algn="ctr">
              <a:lnSpc>
                <a:spcPct val="100000"/>
              </a:lnSpc>
              <a:buNone/>
            </a:pPr>
            <a:endParaRPr lang="en-US" sz="1300" dirty="0"/>
          </a:p>
          <a:p>
            <a:pPr marL="228600" indent="-228600">
              <a:lnSpc>
                <a:spcPct val="100000"/>
              </a:lnSpc>
              <a:buNone/>
            </a:pPr>
            <a:r>
              <a:rPr lang="en-US" sz="1500" dirty="0"/>
              <a:t>Criminal Law – </a:t>
            </a:r>
          </a:p>
          <a:p>
            <a:pPr marL="228600" indent="-228600">
              <a:lnSpc>
                <a:spcPct val="100000"/>
              </a:lnSpc>
            </a:pPr>
            <a:r>
              <a:rPr lang="en-US" sz="1500" dirty="0"/>
              <a:t>Public wrongs against all people of the state</a:t>
            </a:r>
          </a:p>
          <a:p>
            <a:pPr marL="228600" indent="-228600">
              <a:lnSpc>
                <a:spcPct val="100000"/>
              </a:lnSpc>
            </a:pPr>
            <a:r>
              <a:rPr lang="en-US" sz="1500" dirty="0"/>
              <a:t>Prosecuted by the state in the name of the people</a:t>
            </a:r>
          </a:p>
          <a:p>
            <a:pPr marL="228600" indent="-228600">
              <a:lnSpc>
                <a:spcPct val="100000"/>
              </a:lnSpc>
              <a:buNone/>
            </a:pPr>
            <a:endParaRPr lang="en-US" sz="1500" dirty="0"/>
          </a:p>
          <a:p>
            <a:pPr marL="228600" indent="-228600">
              <a:lnSpc>
                <a:spcPct val="100000"/>
              </a:lnSpc>
              <a:buNone/>
            </a:pPr>
            <a:r>
              <a:rPr lang="en-US" sz="1500" dirty="0"/>
              <a:t>Civil Law</a:t>
            </a:r>
          </a:p>
          <a:p>
            <a:pPr marL="228600" indent="-228600">
              <a:lnSpc>
                <a:spcPct val="100000"/>
              </a:lnSpc>
            </a:pPr>
            <a:r>
              <a:rPr lang="en-US" sz="1500" dirty="0"/>
              <a:t>Wrongs against individuals</a:t>
            </a:r>
          </a:p>
          <a:p>
            <a:pPr marL="228600" indent="-228600">
              <a:lnSpc>
                <a:spcPct val="100000"/>
              </a:lnSpc>
            </a:pPr>
            <a:r>
              <a:rPr lang="en-US" sz="1500" dirty="0"/>
              <a:t>Prosecuted by the individual for personal benefit</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Text Box 278"/>
          <p:cNvSpPr>
            <a:spLocks noGrp="1"/>
          </p:cNvSpPr>
          <p:nvPr>
            <p:ph type="title"/>
          </p:nvPr>
        </p:nvSpPr>
        <p:spPr>
          <a:xfrm>
            <a:off x="457200" y="274637"/>
            <a:ext cx="8229600" cy="46037"/>
          </a:xfrm>
          <a:prstGeom prst="rect">
            <a:avLst/>
          </a:prstGeom>
        </p:spPr>
        <p:txBody>
          <a:bodyPr wrap="square" lIns="91440" tIns="45720" rIns="91440" bIns="45720" numCol="1" anchor="t"/>
          <a:lstStyle/>
          <a:p>
            <a:endParaRPr/>
          </a:p>
        </p:txBody>
      </p:sp>
      <p:sp>
        <p:nvSpPr>
          <p:cNvPr id="279" name="Text Box 279"/>
          <p:cNvSpPr>
            <a:spLocks noGrp="1"/>
          </p:cNvSpPr>
          <p:nvPr>
            <p:ph/>
          </p:nvPr>
        </p:nvSpPr>
        <p:spPr>
          <a:xfrm>
            <a:off x="477837" y="1447800"/>
            <a:ext cx="8229600" cy="5592762"/>
          </a:xfrm>
          <a:prstGeom prst="rect">
            <a:avLst/>
          </a:prstGeom>
        </p:spPr>
        <p:txBody>
          <a:bodyPr wrap="square" lIns="91440" tIns="45720" rIns="91440" bIns="45720" numCol="1" anchor="t"/>
          <a:lstStyle/>
          <a:p>
            <a:pPr marL="228600" indent="-228600">
              <a:buNone/>
            </a:pPr>
            <a:endParaRPr lang="en-US" dirty="0"/>
          </a:p>
          <a:p>
            <a:pPr marL="228600" indent="-228600">
              <a:buNone/>
            </a:pPr>
            <a:r>
              <a:rPr lang="en-US" dirty="0"/>
              <a:t>In short, if you violate an inmate’s rights, you can be held liable and may be:</a:t>
            </a:r>
          </a:p>
          <a:p>
            <a:pPr marL="228600" indent="-228600">
              <a:buNone/>
            </a:pPr>
            <a:r>
              <a:rPr lang="en-US" dirty="0"/>
              <a:t>		  </a:t>
            </a:r>
            <a:r>
              <a:rPr lang="en-US" sz="6000" dirty="0"/>
              <a:t>- Fired</a:t>
            </a:r>
          </a:p>
          <a:p>
            <a:pPr marL="228600" indent="-228600">
              <a:buNone/>
            </a:pPr>
            <a:r>
              <a:rPr lang="en-US" sz="6000" dirty="0"/>
              <a:t>		 - Sued</a:t>
            </a:r>
          </a:p>
          <a:p>
            <a:pPr marL="228600" indent="-228600">
              <a:buNone/>
            </a:pPr>
            <a:r>
              <a:rPr lang="en-US" sz="6000" dirty="0"/>
              <a:t>		 - Prosecuted </a:t>
            </a:r>
          </a:p>
          <a:p>
            <a:pPr marL="228600" indent="-228600">
              <a:buNone/>
            </a:pPr>
            <a:endParaRPr lang="en-US" sz="6000" dirty="0"/>
          </a:p>
        </p:txBody>
      </p:sp>
    </p:spTree>
  </p:cSld>
  <p:clrMapOvr>
    <a:masterClrMapping/>
  </p:clrMapOvr>
  <p:transition>
    <p:cut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Text Box 280"/>
          <p:cNvSpPr>
            <a:spLocks noGrp="1"/>
          </p:cNvSpPr>
          <p:nvPr>
            <p:ph type="title"/>
          </p:nvPr>
        </p:nvSpPr>
        <p:spPr>
          <a:xfrm>
            <a:off x="1443037" y="342900"/>
            <a:ext cx="6572250" cy="1049337"/>
          </a:xfrm>
          <a:prstGeom prst="rect">
            <a:avLst/>
          </a:prstGeom>
        </p:spPr>
        <p:txBody>
          <a:bodyPr wrap="square" lIns="91440" tIns="45720" rIns="91440" bIns="45720" numCol="1" anchor="t"/>
          <a:lstStyle/>
          <a:p>
            <a:pPr marL="0" indent="0" algn="ctr"/>
            <a:r>
              <a:rPr lang="en-US" dirty="0"/>
              <a:t>DEFINITIONS AND TERMS APPLICABLE TO COURT &amp; TEMP HOLDING FACILITIES</a:t>
            </a:r>
          </a:p>
        </p:txBody>
      </p:sp>
      <p:sp>
        <p:nvSpPr>
          <p:cNvPr id="281" name="Text Box 281"/>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buNone/>
            </a:pPr>
            <a:endParaRPr lang="en-US" sz="1700" dirty="0"/>
          </a:p>
          <a:p>
            <a:pPr marL="228600" indent="-228600">
              <a:lnSpc>
                <a:spcPct val="100000"/>
              </a:lnSpc>
            </a:pPr>
            <a:r>
              <a:rPr lang="en-US" dirty="0"/>
              <a:t>Temporary Holding Facility</a:t>
            </a:r>
          </a:p>
          <a:p>
            <a:pPr marL="228600" indent="-228600">
              <a:lnSpc>
                <a:spcPct val="100000"/>
              </a:lnSpc>
            </a:pPr>
            <a:r>
              <a:rPr lang="en-US" dirty="0"/>
              <a:t>Non-Secure Custody</a:t>
            </a:r>
          </a:p>
          <a:p>
            <a:pPr marL="228600" indent="-228600">
              <a:lnSpc>
                <a:spcPct val="100000"/>
              </a:lnSpc>
            </a:pPr>
            <a:r>
              <a:rPr lang="en-US" dirty="0"/>
              <a:t>Temporary Custody</a:t>
            </a:r>
          </a:p>
          <a:p>
            <a:pPr marL="228600" indent="-228600">
              <a:lnSpc>
                <a:spcPct val="100000"/>
              </a:lnSpc>
            </a:pPr>
            <a:r>
              <a:rPr lang="en-US" dirty="0"/>
              <a:t>Secure Detention</a:t>
            </a:r>
          </a:p>
          <a:p>
            <a:pPr marL="228600" indent="-228600">
              <a:lnSpc>
                <a:spcPct val="100000"/>
              </a:lnSpc>
            </a:pPr>
            <a:r>
              <a:rPr lang="en-US" dirty="0"/>
              <a:t>People with Disabilities</a:t>
            </a:r>
          </a:p>
          <a:p>
            <a:pPr marL="228600" indent="-228600">
              <a:lnSpc>
                <a:spcPct val="100000"/>
              </a:lnSpc>
            </a:pPr>
            <a:r>
              <a:rPr lang="en-US" dirty="0"/>
              <a:t>Safety Checks</a:t>
            </a:r>
          </a:p>
          <a:p>
            <a:pPr marL="228600" indent="-228600">
              <a:lnSpc>
                <a:spcPct val="100000"/>
              </a:lnSpc>
            </a:pPr>
            <a:r>
              <a:rPr lang="en-US" dirty="0"/>
              <a:t>Discipline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ext Box 282"/>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TEMPORARY HOLDING FACILITY</a:t>
            </a:r>
          </a:p>
        </p:txBody>
      </p:sp>
      <p:sp>
        <p:nvSpPr>
          <p:cNvPr id="283" name="Text Box 283"/>
          <p:cNvSpPr>
            <a:spLocks noGrp="1"/>
          </p:cNvSpPr>
          <p:nvPr>
            <p:ph/>
          </p:nvPr>
        </p:nvSpPr>
        <p:spPr>
          <a:xfrm>
            <a:off x="1443037" y="2016125"/>
            <a:ext cx="6572250" cy="3449637"/>
          </a:xfrm>
          <a:prstGeom prst="rect">
            <a:avLst/>
          </a:prstGeom>
        </p:spPr>
        <p:txBody>
          <a:bodyPr wrap="square" lIns="91440" tIns="45720" rIns="91440" bIns="45720" numCol="1" anchor="t"/>
          <a:lstStyle/>
          <a:p>
            <a:endParaRPr/>
          </a:p>
          <a:p>
            <a:endParaRPr/>
          </a:p>
          <a:p>
            <a:r>
              <a:t>A local detention facility constructed after January 1, 1978, used for the confinement of persons for 24 hours or less pending release, transfer to another facility or appearance in court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 name="Text Box 284"/>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TEMPORARY CUSTODY</a:t>
            </a:r>
          </a:p>
        </p:txBody>
      </p:sp>
      <p:sp>
        <p:nvSpPr>
          <p:cNvPr id="285" name="Text Box 285"/>
          <p:cNvSpPr>
            <a:spLocks noGrp="1"/>
          </p:cNvSpPr>
          <p:nvPr>
            <p:ph/>
          </p:nvPr>
        </p:nvSpPr>
        <p:spPr>
          <a:xfrm>
            <a:off x="1443037" y="2016125"/>
            <a:ext cx="6572250" cy="3449637"/>
          </a:xfrm>
          <a:prstGeom prst="rect">
            <a:avLst/>
          </a:prstGeom>
        </p:spPr>
        <p:txBody>
          <a:bodyPr wrap="square" lIns="91440" tIns="45720" rIns="91440" bIns="45720" numCol="1" anchor="t"/>
          <a:lstStyle/>
          <a:p>
            <a:endParaRPr/>
          </a:p>
          <a:p>
            <a:endParaRPr/>
          </a:p>
          <a:p>
            <a:r>
              <a:t>The person is not at liberty to leave the facility. This normally applies to situations in which the person is going to be released after booking procedures; short term detention at this facility; or is transported to another facility. The person is placed in a locked room or enclosure until released.</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Text Box 286"/>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NON-SECURE CUSTODY</a:t>
            </a:r>
          </a:p>
        </p:txBody>
      </p:sp>
      <p:sp>
        <p:nvSpPr>
          <p:cNvPr id="287" name="Text Box 287"/>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endParaRPr lang="en-US" dirty="0"/>
          </a:p>
          <a:p>
            <a:pPr marL="228600" indent="-228600"/>
            <a:r>
              <a:rPr lang="en-US" dirty="0"/>
              <a:t>The person's freedom of movement is controlled by the use of physical barriers (unlocked doors) and/or staff. This normally applies to a person under the age of fourteen (14) years and the minor must be under the constant visual observation and supervision of departmental staff. The minor cannot be physically secured to a cuffing rail or any other stationary object.</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Text Box 288"/>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SECURE CUSTODY</a:t>
            </a:r>
          </a:p>
        </p:txBody>
      </p:sp>
      <p:sp>
        <p:nvSpPr>
          <p:cNvPr id="289" name="Text Box 289"/>
          <p:cNvSpPr>
            <a:spLocks noGrp="1"/>
          </p:cNvSpPr>
          <p:nvPr>
            <p:ph/>
          </p:nvPr>
        </p:nvSpPr>
        <p:spPr>
          <a:xfrm>
            <a:off x="1443037" y="2016125"/>
            <a:ext cx="6572250" cy="3449637"/>
          </a:xfrm>
          <a:prstGeom prst="rect">
            <a:avLst/>
          </a:prstGeom>
        </p:spPr>
        <p:txBody>
          <a:bodyPr wrap="square" lIns="91440" tIns="45720" rIns="91440" bIns="45720" numCol="1" anchor="t"/>
          <a:lstStyle/>
          <a:p>
            <a:endParaRPr/>
          </a:p>
          <a:p>
            <a:endParaRPr/>
          </a:p>
          <a:p>
            <a:r>
              <a:t>The person is placed into a locked room or enclosure and/or is physically secured to a cuffing rail or other stationary object.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 name="Text Box 160"/>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TYPES OF JAILS</a:t>
            </a:r>
          </a:p>
        </p:txBody>
      </p:sp>
      <p:pic>
        <p:nvPicPr>
          <p:cNvPr id="161" name="Picture 161"/>
          <p:cNvPicPr>
            <a:picLocks noChangeAspect="1"/>
          </p:cNvPicPr>
          <p:nvPr/>
        </p:nvPicPr>
        <p:blipFill>
          <a:blip r:embed="rId2"/>
          <a:srcRect t="25218" r="-1" b="264"/>
          <a:stretch/>
        </p:blipFill>
        <p:spPr>
          <a:xfrm>
            <a:off x="1905000" y="2133600"/>
            <a:ext cx="6019800" cy="2166937"/>
          </a:xfrm>
          <a:prstGeom prst="rect">
            <a:avLst/>
          </a:prstGeom>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ext Box 290"/>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PEOPLE WITH DISABILITIES</a:t>
            </a:r>
          </a:p>
        </p:txBody>
      </p:sp>
      <p:sp>
        <p:nvSpPr>
          <p:cNvPr id="291" name="Text Box 291"/>
          <p:cNvSpPr>
            <a:spLocks noGrp="1"/>
          </p:cNvSpPr>
          <p:nvPr>
            <p:ph/>
          </p:nvPr>
        </p:nvSpPr>
        <p:spPr>
          <a:xfrm>
            <a:off x="1443037" y="2016125"/>
            <a:ext cx="6572250" cy="3449637"/>
          </a:xfrm>
          <a:prstGeom prst="rect">
            <a:avLst/>
          </a:prstGeom>
        </p:spPr>
        <p:txBody>
          <a:bodyPr wrap="square" lIns="91440" tIns="45720" rIns="91440" bIns="45720" numCol="1" anchor="t"/>
          <a:lstStyle/>
          <a:p>
            <a:r>
              <a:t>Includes, but not limited to, persons with a physical or mental impairment that substantially limits one or more of their major life activities or those persons with a record of such impairment or perceived impairment that DOES NOT include substance use disorders from current illegal use of a controlled substance.</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Text Box 292"/>
          <p:cNvSpPr>
            <a:spLocks noGrp="1"/>
          </p:cNvSpPr>
          <p:nvPr>
            <p:ph type="title"/>
          </p:nvPr>
        </p:nvSpPr>
        <p:spPr>
          <a:xfrm>
            <a:off x="1443037" y="804862"/>
            <a:ext cx="6572250" cy="1049337"/>
          </a:xfrm>
          <a:prstGeom prst="rect">
            <a:avLst/>
          </a:prstGeom>
        </p:spPr>
        <p:txBody>
          <a:bodyPr wrap="square" lIns="91440" tIns="45720" rIns="91440" bIns="45720" numCol="1" anchor="t"/>
          <a:lstStyle/>
          <a:p>
            <a:r>
              <a:t>SAFETY CHECKS</a:t>
            </a:r>
          </a:p>
        </p:txBody>
      </p:sp>
      <p:sp>
        <p:nvSpPr>
          <p:cNvPr id="293" name="Text Box 293"/>
          <p:cNvSpPr>
            <a:spLocks noGrp="1"/>
          </p:cNvSpPr>
          <p:nvPr>
            <p:ph/>
          </p:nvPr>
        </p:nvSpPr>
        <p:spPr>
          <a:xfrm>
            <a:off x="1443037" y="2016125"/>
            <a:ext cx="6572250" cy="3449637"/>
          </a:xfrm>
          <a:prstGeom prst="rect">
            <a:avLst/>
          </a:prstGeom>
        </p:spPr>
        <p:txBody>
          <a:bodyPr wrap="square" lIns="91440" tIns="45720" rIns="91440" bIns="45720" numCol="1" anchor="t"/>
          <a:lstStyle/>
          <a:p>
            <a:endParaRPr/>
          </a:p>
          <a:p>
            <a:endParaRPr/>
          </a:p>
          <a:p>
            <a:r>
              <a:t>Direct, visual observation by a member of this department performed at random intervals, within time frames prescribed within APD policy, to provide for the health and welfare of adults in temporary custody.</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Text Box 294"/>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DISCIPLINE </a:t>
            </a:r>
          </a:p>
        </p:txBody>
      </p:sp>
      <p:sp>
        <p:nvSpPr>
          <p:cNvPr id="295" name="Text Box 295"/>
          <p:cNvSpPr>
            <a:spLocks noGrp="1"/>
          </p:cNvSpPr>
          <p:nvPr>
            <p:ph/>
          </p:nvPr>
        </p:nvSpPr>
        <p:spPr>
          <a:xfrm>
            <a:off x="1443037" y="2016125"/>
            <a:ext cx="6572250" cy="3449637"/>
          </a:xfrm>
          <a:prstGeom prst="rect">
            <a:avLst/>
          </a:prstGeom>
        </p:spPr>
        <p:txBody>
          <a:bodyPr wrap="square" lIns="91440" tIns="45720" rIns="91440" bIns="45720" numCol="1" anchor="t"/>
          <a:lstStyle/>
          <a:p>
            <a:endParaRPr/>
          </a:p>
          <a:p>
            <a:endParaRPr/>
          </a:p>
          <a:p>
            <a:r>
              <a:t>The practice of training people to obey rules or a code of behavior, using punishment to correct disobedience.</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 name="Text Box 296"/>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sz="6500" dirty="0"/>
              <a:t>DISCIPLINE</a:t>
            </a:r>
            <a:r>
              <a:rPr lang="en-US" sz="2900" dirty="0"/>
              <a:t>	</a:t>
            </a:r>
          </a:p>
        </p:txBody>
      </p:sp>
      <p:sp>
        <p:nvSpPr>
          <p:cNvPr id="297" name="Text Box 297"/>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buNone/>
            </a:pPr>
            <a:r>
              <a:rPr lang="en-US" dirty="0"/>
              <a:t>  Discipline will not be administered to any individual in custody at this facility. Any individual in custody who repeatedly fails to follow directions or facility rules should be transported to the appropriate jail, mental health facility or hospital as soon as possible. Any action taken such as restraints, securing to a handcuff rail, placement in isolation cells, etc. </a:t>
            </a:r>
            <a:r>
              <a:rPr lang="en-US" b="1" i="1" u="sng" dirty="0"/>
              <a:t>SHALL</a:t>
            </a:r>
            <a:r>
              <a:rPr lang="en-US" dirty="0"/>
              <a:t> be for the sole purpose of preventing injury or harm to the prisoner, the officer, other employees.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8" name="Picture 298"/>
          <p:cNvPicPr>
            <a:picLocks noChangeAspect="1"/>
          </p:cNvPicPr>
          <p:nvPr/>
        </p:nvPicPr>
        <p:blipFill>
          <a:blip r:embed="rId2"/>
          <a:stretch/>
        </p:blipFill>
        <p:spPr>
          <a:xfrm>
            <a:off x="2286000" y="247650"/>
            <a:ext cx="4910137" cy="6362700"/>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0" name="Picture 300"/>
          <p:cNvPicPr>
            <a:picLocks noChangeAspect="1"/>
          </p:cNvPicPr>
          <p:nvPr/>
        </p:nvPicPr>
        <p:blipFill>
          <a:blip r:embed="rId2"/>
          <a:stretch/>
        </p:blipFill>
        <p:spPr>
          <a:xfrm>
            <a:off x="431800" y="914400"/>
            <a:ext cx="8280400" cy="464820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2" name="Picture 302"/>
          <p:cNvPicPr>
            <a:picLocks noChangeAspect="1"/>
          </p:cNvPicPr>
          <p:nvPr/>
        </p:nvPicPr>
        <p:blipFill>
          <a:blip r:embed="rId2"/>
          <a:stretch/>
        </p:blipFill>
        <p:spPr>
          <a:xfrm>
            <a:off x="381000" y="1524000"/>
            <a:ext cx="8610600" cy="3505200"/>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4" name="Picture 304"/>
          <p:cNvPicPr>
            <a:picLocks noChangeAspect="1"/>
          </p:cNvPicPr>
          <p:nvPr/>
        </p:nvPicPr>
        <p:blipFill>
          <a:blip r:embed="rId2"/>
          <a:stretch/>
        </p:blipFill>
        <p:spPr>
          <a:xfrm>
            <a:off x="341312" y="349250"/>
            <a:ext cx="8461375" cy="6159500"/>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Text Box 306"/>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PRISONER LOGS</a:t>
            </a:r>
          </a:p>
        </p:txBody>
      </p:sp>
      <p:sp>
        <p:nvSpPr>
          <p:cNvPr id="307" name="Text Box 307"/>
          <p:cNvSpPr>
            <a:spLocks noGrp="1"/>
          </p:cNvSpPr>
          <p:nvPr>
            <p:ph/>
          </p:nvPr>
        </p:nvSpPr>
        <p:spPr>
          <a:xfrm>
            <a:off x="1443037" y="2603501"/>
            <a:ext cx="6572250" cy="3449637"/>
          </a:xfrm>
          <a:prstGeom prst="rect">
            <a:avLst/>
          </a:prstGeom>
        </p:spPr>
        <p:txBody>
          <a:bodyPr wrap="square" lIns="91440" tIns="45720" rIns="91440" bIns="45720" numCol="1" anchor="t"/>
          <a:lstStyle/>
          <a:p>
            <a:pPr marL="0" indent="0">
              <a:buNone/>
            </a:pPr>
            <a:r>
              <a:rPr lang="en-US" dirty="0"/>
              <a:t>Log times on the holding room detention form when checking on the detainee.   </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Text Box 310"/>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PRISONER LOGS</a:t>
            </a:r>
          </a:p>
        </p:txBody>
      </p:sp>
      <p:sp>
        <p:nvSpPr>
          <p:cNvPr id="311" name="Text Box 311"/>
          <p:cNvSpPr>
            <a:spLocks noGrp="1"/>
          </p:cNvSpPr>
          <p:nvPr>
            <p:ph/>
          </p:nvPr>
        </p:nvSpPr>
        <p:spPr>
          <a:xfrm>
            <a:off x="1443037" y="2016125"/>
            <a:ext cx="6572250" cy="3449637"/>
          </a:xfrm>
          <a:prstGeom prst="rect">
            <a:avLst/>
          </a:prstGeom>
        </p:spPr>
        <p:txBody>
          <a:bodyPr wrap="square" lIns="91440" tIns="45720" rIns="91440" bIns="45720" numCol="1" anchor="t"/>
          <a:lstStyle/>
          <a:p>
            <a:r>
              <a:rPr dirty="0"/>
              <a:t>Safety checks by department members shall occur no less than every 30 minutes and be document under the specific observations section.</a:t>
            </a:r>
          </a:p>
          <a:p>
            <a:r>
              <a:rPr dirty="0"/>
              <a:t>Should be at varying times</a:t>
            </a:r>
          </a:p>
          <a:p>
            <a:r>
              <a:rPr dirty="0"/>
              <a:t>Document meals, phone calls, </a:t>
            </a:r>
            <a:r>
              <a:rPr dirty="0" err="1"/>
              <a:t>etc</a:t>
            </a:r>
            <a:endParaRPr dirty="0"/>
          </a:p>
          <a:p>
            <a:endParaRPr dirty="0"/>
          </a:p>
          <a:p>
            <a:pPr marL="0" indent="0">
              <a:buNone/>
            </a:pPr>
            <a:endParaRPr dirty="0"/>
          </a:p>
          <a:p>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 Box 163"/>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TYPES OF JAILS</a:t>
            </a:r>
          </a:p>
        </p:txBody>
      </p:sp>
      <p:sp>
        <p:nvSpPr>
          <p:cNvPr id="164" name="Text Box 164"/>
          <p:cNvSpPr>
            <a:spLocks noGrp="1"/>
          </p:cNvSpPr>
          <p:nvPr>
            <p:ph/>
          </p:nvPr>
        </p:nvSpPr>
        <p:spPr>
          <a:xfrm>
            <a:off x="1443037" y="2016125"/>
            <a:ext cx="6572250" cy="3449637"/>
          </a:xfrm>
          <a:prstGeom prst="rect">
            <a:avLst/>
          </a:prstGeom>
        </p:spPr>
        <p:txBody>
          <a:bodyPr wrap="square" lIns="91440" tIns="45720" rIns="91440" bIns="45720" numCol="1" anchor="t"/>
          <a:lstStyle/>
          <a:p>
            <a:pPr marL="107950" indent="0" algn="ctr">
              <a:buNone/>
            </a:pPr>
            <a:r>
              <a:rPr lang="en-US" b="1" u="sng" dirty="0"/>
              <a:t>Temporary Holding Facility</a:t>
            </a:r>
          </a:p>
          <a:p>
            <a:pPr marL="107950" indent="0" algn="ctr">
              <a:buNone/>
            </a:pPr>
            <a:r>
              <a:rPr lang="en-US" dirty="0"/>
              <a:t>A local detention facility used for the confinement of person for 24 hours or less pending release, transfer to another facility of appearance in court</a:t>
            </a:r>
          </a:p>
        </p:txBody>
      </p:sp>
      <p:pic>
        <p:nvPicPr>
          <p:cNvPr id="165" name="Picture 165"/>
          <p:cNvPicPr>
            <a:picLocks noChangeAspect="1"/>
          </p:cNvPicPr>
          <p:nvPr/>
        </p:nvPicPr>
        <p:blipFill>
          <a:blip r:embed="rId2"/>
          <a:stretch/>
        </p:blipFill>
        <p:spPr>
          <a:xfrm>
            <a:off x="533400" y="3741737"/>
            <a:ext cx="3784600" cy="2935287"/>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 name="Text Box 314"/>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ARREST LOGS	</a:t>
            </a:r>
          </a:p>
        </p:txBody>
      </p:sp>
      <p:sp>
        <p:nvSpPr>
          <p:cNvPr id="315" name="Text Box 315"/>
          <p:cNvSpPr>
            <a:spLocks noGrp="1"/>
          </p:cNvSpPr>
          <p:nvPr>
            <p:ph/>
          </p:nvPr>
        </p:nvSpPr>
        <p:spPr>
          <a:xfrm>
            <a:off x="1443037" y="2016125"/>
            <a:ext cx="6572250" cy="3449637"/>
          </a:xfrm>
          <a:prstGeom prst="rect">
            <a:avLst/>
          </a:prstGeom>
        </p:spPr>
        <p:txBody>
          <a:bodyPr wrap="square" lIns="91440" tIns="45720" rIns="91440" bIns="45720" numCol="1" anchor="t"/>
          <a:lstStyle/>
          <a:p>
            <a:r>
              <a:t>The juvenile book needs to be completed for all arrests brought into the jail or transported to MOCO Juvenile Hall.  Used in-house and for arrests/in-custody tracking.</a:t>
            </a:r>
          </a:p>
          <a:p>
            <a:r>
              <a:t>Juvenile Confinement Log must also be filled out for all juveniles held in custody at SPD.</a:t>
            </a:r>
          </a:p>
          <a:p>
            <a:endParaRPr/>
          </a:p>
          <a:p>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8" name="Picture 318"/>
          <p:cNvPicPr>
            <a:picLocks noChangeAspect="1"/>
          </p:cNvPicPr>
          <p:nvPr/>
        </p:nvPicPr>
        <p:blipFill>
          <a:blip r:embed="rId2"/>
          <a:stretch/>
        </p:blipFill>
        <p:spPr>
          <a:xfrm>
            <a:off x="1012825" y="569912"/>
            <a:ext cx="7118350" cy="5718175"/>
          </a:xfrm>
          <a:prstGeom prst="rect">
            <a:avLst/>
          </a:prstGeom>
          <a:noFill/>
          <a:ln>
            <a:noFill/>
          </a:ln>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 name="Text Box 320"/>
          <p:cNvSpPr>
            <a:spLocks noGrp="1"/>
          </p:cNvSpPr>
          <p:nvPr>
            <p:ph type="title"/>
          </p:nvPr>
        </p:nvSpPr>
        <p:spPr>
          <a:xfrm>
            <a:off x="1447800" y="368300"/>
            <a:ext cx="6570662" cy="1049337"/>
          </a:xfrm>
          <a:prstGeom prst="rect">
            <a:avLst/>
          </a:prstGeom>
        </p:spPr>
        <p:txBody>
          <a:bodyPr wrap="square" lIns="91440" tIns="45720" rIns="91440" bIns="45720" numCol="1" anchor="t"/>
          <a:lstStyle/>
          <a:p>
            <a:pPr marL="0" indent="0" algn="ctr"/>
            <a:r>
              <a:rPr lang="en-US" sz="4300" dirty="0"/>
              <a:t>JUVENILE/ADULT PRISONERS CONTACT</a:t>
            </a:r>
          </a:p>
        </p:txBody>
      </p:sp>
      <p:sp>
        <p:nvSpPr>
          <p:cNvPr id="321" name="Text Box 321"/>
          <p:cNvSpPr>
            <a:spLocks noGrp="1"/>
          </p:cNvSpPr>
          <p:nvPr>
            <p:ph/>
          </p:nvPr>
        </p:nvSpPr>
        <p:spPr>
          <a:xfrm>
            <a:off x="1285875" y="2590800"/>
            <a:ext cx="6572250" cy="3451225"/>
          </a:xfrm>
          <a:prstGeom prst="rect">
            <a:avLst/>
          </a:prstGeom>
        </p:spPr>
        <p:txBody>
          <a:bodyPr wrap="square" lIns="91440" tIns="45720" rIns="91440" bIns="45720" numCol="1" anchor="t"/>
          <a:lstStyle/>
          <a:p>
            <a:pPr marL="228600" indent="-228600">
              <a:lnSpc>
                <a:spcPct val="100000"/>
              </a:lnSpc>
            </a:pPr>
            <a:r>
              <a:rPr lang="en-US" sz="3300" dirty="0"/>
              <a:t>Juveniles must be separated from adults.  They must not be able to see each other or communicate. </a:t>
            </a:r>
          </a:p>
          <a:p>
            <a:pPr marL="228600" indent="-228600">
              <a:lnSpc>
                <a:spcPct val="100000"/>
              </a:lnSpc>
            </a:pPr>
            <a:r>
              <a:rPr lang="en-US" sz="3300" dirty="0"/>
              <a:t>Juveniles should not be brought into the facility when there is an adult prisoner out</a:t>
            </a:r>
          </a:p>
          <a:p>
            <a:pPr marL="228600" indent="-228600">
              <a:lnSpc>
                <a:spcPct val="100000"/>
              </a:lnSpc>
            </a:pPr>
            <a:endParaRPr lang="en-US" sz="1900" dirty="0"/>
          </a:p>
          <a:p>
            <a:pPr marL="228600" indent="-228600">
              <a:lnSpc>
                <a:spcPct val="100000"/>
              </a:lnSpc>
            </a:pPr>
            <a:endParaRPr lang="en-US" sz="19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Text Box 322"/>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JUVENILE OFFENDERS</a:t>
            </a:r>
          </a:p>
        </p:txBody>
      </p:sp>
      <p:sp>
        <p:nvSpPr>
          <p:cNvPr id="323" name="Text Box 323"/>
          <p:cNvSpPr>
            <a:spLocks noGrp="1"/>
          </p:cNvSpPr>
          <p:nvPr>
            <p:ph/>
          </p:nvPr>
        </p:nvSpPr>
        <p:spPr>
          <a:xfrm>
            <a:off x="1443037" y="2016125"/>
            <a:ext cx="6572250" cy="3449637"/>
          </a:xfrm>
          <a:prstGeom prst="rect">
            <a:avLst/>
          </a:prstGeom>
        </p:spPr>
        <p:txBody>
          <a:bodyPr wrap="square" lIns="91440" tIns="45720" rIns="91440" bIns="45720" numCol="1" anchor="t"/>
          <a:lstStyle/>
          <a:p>
            <a:pPr marL="365125" indent="-255587">
              <a:lnSpc>
                <a:spcPct val="100000"/>
              </a:lnSpc>
              <a:buFont typeface="Wingdings 3" pitchFamily="18" charset="2"/>
              <a:buChar char=""/>
            </a:pPr>
            <a:r>
              <a:rPr lang="en-US" sz="1500" dirty="0"/>
              <a:t>Juvenile status offenders (W&amp;I 601, RAJ’s etc…) and juveniles under 14 years of age </a:t>
            </a:r>
            <a:r>
              <a:rPr lang="en-US" sz="1500" dirty="0">
                <a:solidFill>
                  <a:srgbClr val="0070C0"/>
                </a:solidFill>
              </a:rPr>
              <a:t>will not </a:t>
            </a:r>
            <a:r>
              <a:rPr lang="en-US" sz="1500" dirty="0"/>
              <a:t>be placed in secure confinement and must be under </a:t>
            </a:r>
            <a:r>
              <a:rPr lang="en-US" sz="1500" dirty="0">
                <a:solidFill>
                  <a:srgbClr val="0070C0"/>
                </a:solidFill>
              </a:rPr>
              <a:t>constant supervision</a:t>
            </a:r>
            <a:r>
              <a:rPr lang="en-US" sz="1500" dirty="0"/>
              <a:t>.</a:t>
            </a:r>
          </a:p>
          <a:p>
            <a:pPr marL="365125" indent="-255587">
              <a:lnSpc>
                <a:spcPct val="100000"/>
              </a:lnSpc>
              <a:buFont typeface="Wingdings 3" pitchFamily="18" charset="2"/>
              <a:buChar char=""/>
            </a:pPr>
            <a:r>
              <a:rPr lang="en-US" sz="1500" dirty="0"/>
              <a:t>W&amp;I 602 Offenders and Juveniles 14 years + may be held in secure confinement, provided the arresting officer can articulate reasonable cause to believe the confinement is necessary.  Examples of such could be (but not limited to):</a:t>
            </a:r>
          </a:p>
          <a:p>
            <a:pPr marL="365125" indent="-255587">
              <a:lnSpc>
                <a:spcPct val="100000"/>
              </a:lnSpc>
              <a:buNone/>
            </a:pPr>
            <a:r>
              <a:rPr lang="en-US" sz="1500" dirty="0"/>
              <a:t>		- History of threats towards officers/parents</a:t>
            </a:r>
          </a:p>
          <a:p>
            <a:pPr marL="365125" indent="-255587">
              <a:lnSpc>
                <a:spcPct val="100000"/>
              </a:lnSpc>
              <a:buNone/>
            </a:pPr>
            <a:r>
              <a:rPr lang="en-US" sz="1500" dirty="0"/>
              <a:t>		- Escape attempts</a:t>
            </a:r>
          </a:p>
          <a:p>
            <a:pPr marL="365125" indent="-255587">
              <a:lnSpc>
                <a:spcPct val="100000"/>
              </a:lnSpc>
              <a:buNone/>
            </a:pPr>
            <a:r>
              <a:rPr lang="en-US" sz="1500" dirty="0"/>
              <a:t>		 - Severity of offense</a:t>
            </a:r>
          </a:p>
          <a:p>
            <a:pPr marL="365125" indent="-255587">
              <a:lnSpc>
                <a:spcPct val="100000"/>
              </a:lnSpc>
              <a:buNone/>
            </a:pPr>
            <a:r>
              <a:rPr lang="en-US" sz="1500" dirty="0"/>
              <a:t>		 - Juvenile warrant or probation</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 name="Text Box 324"/>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JUVENILES CONT….</a:t>
            </a:r>
          </a:p>
        </p:txBody>
      </p:sp>
      <p:sp>
        <p:nvSpPr>
          <p:cNvPr id="325" name="Text Box 325"/>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buNone/>
            </a:pPr>
            <a:r>
              <a:rPr lang="en-US" dirty="0"/>
              <a:t>While in our care, juveniles MUST:</a:t>
            </a:r>
          </a:p>
          <a:p>
            <a:pPr marL="228600" indent="-228600"/>
            <a:r>
              <a:rPr lang="en-US" dirty="0"/>
              <a:t>Have access to a toilet and washing facilities</a:t>
            </a:r>
          </a:p>
          <a:p>
            <a:pPr marL="228600" indent="-228600"/>
            <a:r>
              <a:rPr lang="en-US" dirty="0"/>
              <a:t>Be offered a meal if they have not eaten in the last 4 hours.</a:t>
            </a:r>
          </a:p>
          <a:p>
            <a:pPr marL="228600" indent="-228600"/>
            <a:r>
              <a:rPr lang="en-US" dirty="0"/>
              <a:t>Access to drinking water.</a:t>
            </a:r>
          </a:p>
          <a:p>
            <a:pPr marL="228600" indent="-228600"/>
            <a:r>
              <a:rPr lang="en-US" dirty="0"/>
              <a:t>Shall have constant auditory access to department members.</a:t>
            </a:r>
          </a:p>
          <a:p>
            <a:pPr marL="228600" indent="-228600"/>
            <a:r>
              <a:rPr lang="en-US" dirty="0"/>
              <a:t>CANNOT be held over 6 hours for any reason.</a:t>
            </a:r>
          </a:p>
          <a:p>
            <a:pPr marL="228600" indent="-228600"/>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Text Box 326"/>
          <p:cNvSpPr>
            <a:spLocks noGrp="1"/>
          </p:cNvSpPr>
          <p:nvPr>
            <p:ph type="title"/>
          </p:nvPr>
        </p:nvSpPr>
        <p:spPr>
          <a:xfrm>
            <a:off x="1443037" y="804862"/>
            <a:ext cx="6572250" cy="1049337"/>
          </a:xfrm>
          <a:prstGeom prst="rect">
            <a:avLst/>
          </a:prstGeom>
        </p:spPr>
        <p:txBody>
          <a:bodyPr wrap="square" lIns="91440" tIns="45720" rIns="91440" bIns="45720" numCol="1" anchor="t"/>
          <a:lstStyle/>
          <a:p>
            <a:endParaRPr dirty="0"/>
          </a:p>
        </p:txBody>
      </p:sp>
      <p:sp>
        <p:nvSpPr>
          <p:cNvPr id="327" name="Text Box 327"/>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buNone/>
            </a:pPr>
            <a:r>
              <a:rPr lang="en-US" dirty="0"/>
              <a:t>In addition, those held in secure confinement SHALL:</a:t>
            </a:r>
          </a:p>
          <a:p>
            <a:pPr marL="228600" indent="-228600"/>
            <a:r>
              <a:rPr lang="en-US" dirty="0"/>
              <a:t>Be provided blankets and clothing, as necessary, to assure comfort….</a:t>
            </a:r>
          </a:p>
          <a:p>
            <a:pPr marL="228600" indent="-228600"/>
            <a:r>
              <a:rPr lang="en-US" dirty="0"/>
              <a:t>Be permitted to wear his/her personal clothing unless the clothing is inadequate, presents health/safety issues or is being taken as evidence.</a:t>
            </a:r>
          </a:p>
          <a:p>
            <a:pPr marL="228600" indent="-228600"/>
            <a:r>
              <a:rPr lang="en-US" dirty="0"/>
              <a:t>Not be subjected to corporal or unusual punishment, humiliation, or mental abuse.  </a:t>
            </a:r>
          </a:p>
          <a:p>
            <a:pPr marL="228600" indent="-228600">
              <a:buNone/>
            </a:pPr>
            <a:endParaRPr lang="en-US" dirty="0"/>
          </a:p>
          <a:p>
            <a:pPr marL="228600" indent="-228600">
              <a:buNone/>
            </a:pPr>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84ED34-0555-4061-ABC3-15E48421DE88}"/>
              </a:ext>
            </a:extLst>
          </p:cNvPr>
          <p:cNvSpPr>
            <a:spLocks noGrp="1"/>
          </p:cNvSpPr>
          <p:nvPr>
            <p:ph type="title"/>
          </p:nvPr>
        </p:nvSpPr>
        <p:spPr/>
        <p:txBody>
          <a:bodyPr/>
          <a:lstStyle/>
          <a:p>
            <a:r>
              <a:rPr lang="en-US" dirty="0"/>
              <a:t>SB 203 Bradford Bill Protecting Youth Miranda Rights</a:t>
            </a:r>
          </a:p>
        </p:txBody>
      </p:sp>
      <p:sp>
        <p:nvSpPr>
          <p:cNvPr id="3" name="Content Placeholder 2">
            <a:extLst>
              <a:ext uri="{FF2B5EF4-FFF2-40B4-BE49-F238E27FC236}">
                <a16:creationId xmlns:a16="http://schemas.microsoft.com/office/drawing/2014/main" id="{03466D73-176C-44B9-89DA-705EF92B9845}"/>
              </a:ext>
            </a:extLst>
          </p:cNvPr>
          <p:cNvSpPr>
            <a:spLocks noGrp="1"/>
          </p:cNvSpPr>
          <p:nvPr>
            <p:ph idx="1"/>
          </p:nvPr>
        </p:nvSpPr>
        <p:spPr/>
        <p:txBody>
          <a:bodyPr/>
          <a:lstStyle/>
          <a:p>
            <a:r>
              <a:rPr lang="en-US" dirty="0"/>
              <a:t>Governor Gavin Newsom signed the bill in September of 2020 and it was implemented on January 1</a:t>
            </a:r>
            <a:r>
              <a:rPr lang="en-US" baseline="30000" dirty="0"/>
              <a:t>st</a:t>
            </a:r>
            <a:r>
              <a:rPr lang="en-US" dirty="0"/>
              <a:t>, 2021</a:t>
            </a:r>
          </a:p>
          <a:p>
            <a:r>
              <a:rPr lang="en-US" dirty="0"/>
              <a:t>It prevents youth up to 17 years of age to be questioned without legal counsel.  You must allow the juvenile to consult with an attorney in person, by phone or video conferencing</a:t>
            </a:r>
          </a:p>
        </p:txBody>
      </p:sp>
    </p:spTree>
    <p:extLst>
      <p:ext uri="{BB962C8B-B14F-4D97-AF65-F5344CB8AC3E}">
        <p14:creationId xmlns:p14="http://schemas.microsoft.com/office/powerpoint/2010/main" val="331849207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Text Box 336"/>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SEARCHES – TYPES</a:t>
            </a:r>
          </a:p>
        </p:txBody>
      </p:sp>
      <p:sp>
        <p:nvSpPr>
          <p:cNvPr id="337" name="Text Box 337"/>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r>
              <a:rPr lang="en-US" sz="4400" dirty="0"/>
              <a:t>Custody Search</a:t>
            </a:r>
          </a:p>
          <a:p>
            <a:pPr marL="228600" indent="-228600">
              <a:lnSpc>
                <a:spcPct val="110000"/>
              </a:lnSpc>
            </a:pPr>
            <a:r>
              <a:rPr lang="en-US" sz="4400" dirty="0"/>
              <a:t>Strip Search</a:t>
            </a:r>
          </a:p>
          <a:p>
            <a:pPr marL="228600" indent="-228600">
              <a:lnSpc>
                <a:spcPct val="110000"/>
              </a:lnSpc>
            </a:pPr>
            <a:r>
              <a:rPr lang="en-US" sz="4400" dirty="0"/>
              <a:t>Physical Body Cavity Search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 name="Text Box 338"/>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CUSTODY SEARCH</a:t>
            </a:r>
          </a:p>
        </p:txBody>
      </p:sp>
      <p:sp>
        <p:nvSpPr>
          <p:cNvPr id="339" name="Text Box 339"/>
          <p:cNvSpPr>
            <a:spLocks noGrp="1"/>
          </p:cNvSpPr>
          <p:nvPr>
            <p:ph/>
          </p:nvPr>
        </p:nvSpPr>
        <p:spPr>
          <a:xfrm>
            <a:off x="457200" y="1828800"/>
            <a:ext cx="8229600" cy="4495800"/>
          </a:xfrm>
          <a:prstGeom prst="rect">
            <a:avLst/>
          </a:prstGeom>
        </p:spPr>
        <p:txBody>
          <a:bodyPr wrap="square" lIns="91440" tIns="45720" rIns="91440" bIns="45720" numCol="1" anchor="t"/>
          <a:lstStyle/>
          <a:p>
            <a:pPr marL="228600" indent="-228600"/>
            <a:r>
              <a:rPr lang="en-US" sz="2800" dirty="0"/>
              <a:t>Removal of all personal property, contraband and weapons for inventory purposes.</a:t>
            </a:r>
          </a:p>
          <a:p>
            <a:pPr marL="228600" indent="-228600"/>
            <a:r>
              <a:rPr lang="en-US" sz="2800" dirty="0"/>
              <a:t>Should be conducted by member of the same sex except in exigent circumstances.</a:t>
            </a:r>
          </a:p>
          <a:p>
            <a:pPr marL="228600" indent="-228600"/>
            <a:r>
              <a:rPr lang="en-US" sz="2800" dirty="0"/>
              <a:t>Should be conducted in the booking cell prior to removing handcuffs</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Text Box 344"/>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STRIP SEARCH</a:t>
            </a:r>
          </a:p>
        </p:txBody>
      </p:sp>
      <p:sp>
        <p:nvSpPr>
          <p:cNvPr id="345" name="Text Box 345"/>
          <p:cNvSpPr>
            <a:spLocks noGrp="1"/>
          </p:cNvSpPr>
          <p:nvPr>
            <p:ph/>
          </p:nvPr>
        </p:nvSpPr>
        <p:spPr>
          <a:xfrm>
            <a:off x="457200" y="1981200"/>
            <a:ext cx="8229600" cy="4648200"/>
          </a:xfrm>
          <a:prstGeom prst="rect">
            <a:avLst/>
          </a:prstGeom>
        </p:spPr>
        <p:txBody>
          <a:bodyPr wrap="square" lIns="91440" tIns="45720" rIns="91440" bIns="45720" numCol="1" anchor="t"/>
          <a:lstStyle/>
          <a:p>
            <a:pPr marL="228600" indent="-228600">
              <a:lnSpc>
                <a:spcPct val="90000"/>
              </a:lnSpc>
            </a:pPr>
            <a:r>
              <a:rPr lang="en-US" sz="2800" dirty="0"/>
              <a:t>Requires removal of clothing for a visual inspection of the underclothing, breast, buttocks and genital areas.</a:t>
            </a:r>
          </a:p>
          <a:p>
            <a:pPr marL="228600" indent="-228600">
              <a:lnSpc>
                <a:spcPct val="90000"/>
              </a:lnSpc>
            </a:pPr>
            <a:r>
              <a:rPr lang="en-US" sz="2800" dirty="0"/>
              <a:t>Written, prior authorization from the Watch Commander.</a:t>
            </a:r>
          </a:p>
          <a:p>
            <a:pPr marL="228600" indent="-228600">
              <a:lnSpc>
                <a:spcPct val="90000"/>
              </a:lnSpc>
            </a:pPr>
            <a:r>
              <a:rPr lang="en-US" sz="2800" dirty="0"/>
              <a:t>Reasonable suspicion based on specific facts.</a:t>
            </a:r>
          </a:p>
          <a:p>
            <a:pPr marL="228600" indent="-228600">
              <a:lnSpc>
                <a:spcPct val="90000"/>
              </a:lnSpc>
            </a:pPr>
            <a:r>
              <a:rPr lang="en-US" sz="2800" dirty="0"/>
              <a:t>The authorization shall include:</a:t>
            </a:r>
          </a:p>
          <a:p>
            <a:pPr marL="685800" lvl="1" indent="-228600">
              <a:lnSpc>
                <a:spcPct val="90000"/>
              </a:lnSpc>
              <a:buNone/>
            </a:pPr>
            <a:r>
              <a:rPr lang="en-US" sz="2800" dirty="0"/>
              <a:t>-Name of the person conducting the search</a:t>
            </a:r>
          </a:p>
          <a:p>
            <a:pPr marL="685800" lvl="1" indent="-228600">
              <a:lnSpc>
                <a:spcPct val="90000"/>
              </a:lnSpc>
              <a:buNone/>
            </a:pPr>
            <a:r>
              <a:rPr lang="en-US" sz="2800" dirty="0"/>
              <a:t>-The date and time</a:t>
            </a:r>
          </a:p>
          <a:p>
            <a:pPr marL="685800" lvl="1" indent="-228600">
              <a:lnSpc>
                <a:spcPct val="90000"/>
              </a:lnSpc>
              <a:buNone/>
            </a:pPr>
            <a:r>
              <a:rPr lang="en-US" sz="2800" dirty="0"/>
              <a:t>-Results of the search</a:t>
            </a:r>
          </a:p>
          <a:p>
            <a:pPr marL="685800" lvl="1" indent="-228600">
              <a:lnSpc>
                <a:spcPct val="90000"/>
              </a:lnSpc>
              <a:buNone/>
            </a:pPr>
            <a:r>
              <a:rPr lang="en-US" dirty="0"/>
              <a:t>		</a:t>
            </a:r>
          </a:p>
          <a:p>
            <a:pPr marL="685800" lvl="1" indent="-228600">
              <a:lnSpc>
                <a:spcPct val="90000"/>
              </a:lnSpc>
              <a:buNone/>
            </a:pP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Text Box 167"/>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TYPES OF JAILS</a:t>
            </a:r>
          </a:p>
        </p:txBody>
      </p:sp>
      <p:sp>
        <p:nvSpPr>
          <p:cNvPr id="168" name="Text Box 168"/>
          <p:cNvSpPr>
            <a:spLocks noGrp="1"/>
          </p:cNvSpPr>
          <p:nvPr>
            <p:ph/>
          </p:nvPr>
        </p:nvSpPr>
        <p:spPr>
          <a:xfrm>
            <a:off x="-457200" y="1703387"/>
            <a:ext cx="6570662" cy="3451225"/>
          </a:xfrm>
          <a:prstGeom prst="rect">
            <a:avLst/>
          </a:prstGeom>
        </p:spPr>
        <p:txBody>
          <a:bodyPr wrap="square" lIns="91440" tIns="45720" rIns="91440" bIns="45720" numCol="1" anchor="t"/>
          <a:lstStyle/>
          <a:p>
            <a:pPr marL="228600" indent="-228600">
              <a:lnSpc>
                <a:spcPct val="110000"/>
              </a:lnSpc>
            </a:pPr>
            <a:endParaRPr lang="en-US" sz="1900" dirty="0"/>
          </a:p>
          <a:p>
            <a:pPr marL="1143000" lvl="4" indent="0">
              <a:lnSpc>
                <a:spcPct val="110000"/>
              </a:lnSpc>
              <a:buNone/>
            </a:pPr>
            <a:r>
              <a:rPr lang="en-US" sz="1100" dirty="0"/>
              <a:t>			</a:t>
            </a:r>
            <a:r>
              <a:rPr lang="en-US" sz="3000" b="1" u="sng" dirty="0"/>
              <a:t>Type I</a:t>
            </a:r>
          </a:p>
          <a:p>
            <a:pPr marL="1143000" lvl="4" indent="0">
              <a:lnSpc>
                <a:spcPct val="110000"/>
              </a:lnSpc>
              <a:buNone/>
            </a:pPr>
            <a:endParaRPr lang="en-US" sz="3000" b="1" u="sng" dirty="0"/>
          </a:p>
          <a:p>
            <a:pPr marL="1143000" lvl="4" indent="0">
              <a:lnSpc>
                <a:spcPct val="110000"/>
              </a:lnSpc>
              <a:buNone/>
            </a:pPr>
            <a:r>
              <a:rPr lang="en-US" sz="2200" dirty="0"/>
              <a:t>Local detention facility used for persons not more than 96 hours excluding holidays.  May also detain on court order for their own safekeeping or sentenced to a city jail as an inmate worker  </a:t>
            </a:r>
          </a:p>
        </p:txBody>
      </p:sp>
      <p:pic>
        <p:nvPicPr>
          <p:cNvPr id="169" name="Picture 169"/>
          <p:cNvPicPr>
            <a:picLocks noChangeAspect="1"/>
          </p:cNvPicPr>
          <p:nvPr/>
        </p:nvPicPr>
        <p:blipFill>
          <a:blip r:embed="rId2"/>
          <a:stretch/>
        </p:blipFill>
        <p:spPr>
          <a:xfrm>
            <a:off x="6019800" y="2190750"/>
            <a:ext cx="2835275" cy="2476500"/>
          </a:xfrm>
          <a:prstGeom prst="rect">
            <a:avLst/>
          </a:prstGeom>
          <a:noFill/>
          <a:ln>
            <a:noFill/>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Text Box 346"/>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STRIP SEARCH CONT….</a:t>
            </a:r>
          </a:p>
        </p:txBody>
      </p:sp>
      <p:sp>
        <p:nvSpPr>
          <p:cNvPr id="347" name="Text Box 347"/>
          <p:cNvSpPr>
            <a:spLocks noGrp="1"/>
          </p:cNvSpPr>
          <p:nvPr>
            <p:ph/>
          </p:nvPr>
        </p:nvSpPr>
        <p:spPr>
          <a:xfrm>
            <a:off x="1443037" y="2016125"/>
            <a:ext cx="6572250" cy="3449637"/>
          </a:xfrm>
          <a:prstGeom prst="rect">
            <a:avLst/>
          </a:prstGeom>
        </p:spPr>
        <p:txBody>
          <a:bodyPr wrap="square" lIns="91440" tIns="45720" rIns="91440" bIns="45720" numCol="1" anchor="t"/>
          <a:lstStyle/>
          <a:p>
            <a:pPr marL="365125" indent="-255587">
              <a:lnSpc>
                <a:spcPct val="100000"/>
              </a:lnSpc>
              <a:buFont typeface="Wingdings 3" pitchFamily="18" charset="2"/>
              <a:buChar char=""/>
            </a:pPr>
            <a:r>
              <a:rPr lang="en-US" sz="2500" dirty="0"/>
              <a:t>The person conducting the search may not touch the private areas of the person being searched.</a:t>
            </a:r>
          </a:p>
          <a:p>
            <a:pPr marL="365125" indent="-255587">
              <a:lnSpc>
                <a:spcPct val="100000"/>
              </a:lnSpc>
              <a:buFont typeface="Wingdings 3" pitchFamily="18" charset="2"/>
              <a:buChar char=""/>
            </a:pPr>
            <a:r>
              <a:rPr lang="en-US" sz="2500" dirty="0"/>
              <a:t>All person(s) present must be of the same sex</a:t>
            </a:r>
          </a:p>
          <a:p>
            <a:pPr marL="365125" indent="-255587">
              <a:lnSpc>
                <a:spcPct val="100000"/>
              </a:lnSpc>
              <a:buFont typeface="Wingdings 3" pitchFamily="18" charset="2"/>
              <a:buChar char=""/>
            </a:pPr>
            <a:r>
              <a:rPr lang="en-US" sz="2500" dirty="0"/>
              <a:t>The search shall take place near the bathroom area in the booking area or at a licensed medical facility to ensure privacy</a:t>
            </a:r>
            <a:r>
              <a:rPr lang="en-US" sz="1600" dirty="0"/>
              <a:t>. </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Text Box 348"/>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BODY CAVITY SEARCH</a:t>
            </a:r>
          </a:p>
        </p:txBody>
      </p:sp>
      <p:sp>
        <p:nvSpPr>
          <p:cNvPr id="349" name="Text Box 349"/>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pPr>
            <a:r>
              <a:rPr lang="en-US" sz="2800" dirty="0"/>
              <a:t>May only be conducted by a physician, nurse-practitioner, registered nurse, LVN, or EMT level II.</a:t>
            </a:r>
          </a:p>
          <a:p>
            <a:pPr marL="228600" indent="-228600">
              <a:lnSpc>
                <a:spcPct val="100000"/>
              </a:lnSpc>
            </a:pPr>
            <a:r>
              <a:rPr lang="en-US" sz="2800" dirty="0"/>
              <a:t>With the exception of the listed professionals, others present still must be of the same sex.</a:t>
            </a:r>
          </a:p>
          <a:p>
            <a:pPr marL="228600" indent="-228600">
              <a:lnSpc>
                <a:spcPct val="100000"/>
              </a:lnSpc>
            </a:pPr>
            <a:r>
              <a:rPr lang="en-US" sz="2800" dirty="0"/>
              <a:t>Requires search warrant.</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 name="Text Box 350"/>
          <p:cNvSpPr>
            <a:spLocks noGrp="1"/>
          </p:cNvSpPr>
          <p:nvPr>
            <p:ph type="title"/>
          </p:nvPr>
        </p:nvSpPr>
        <p:spPr>
          <a:xfrm>
            <a:off x="1443037" y="609600"/>
            <a:ext cx="6572250" cy="1049337"/>
          </a:xfrm>
          <a:prstGeom prst="rect">
            <a:avLst/>
          </a:prstGeom>
        </p:spPr>
        <p:txBody>
          <a:bodyPr wrap="square" lIns="91440" tIns="45720" rIns="91440" bIns="45720" numCol="1" anchor="t"/>
          <a:lstStyle/>
          <a:p>
            <a:pPr marL="0" indent="0" algn="ctr"/>
            <a:r>
              <a:rPr lang="en-US" sz="4000" dirty="0"/>
              <a:t>PERSONNEL/POPULATION ACCOUNTING</a:t>
            </a:r>
          </a:p>
        </p:txBody>
      </p:sp>
      <p:sp>
        <p:nvSpPr>
          <p:cNvPr id="351" name="Text Box 351"/>
          <p:cNvSpPr>
            <a:spLocks noGrp="1"/>
          </p:cNvSpPr>
          <p:nvPr>
            <p:ph/>
          </p:nvPr>
        </p:nvSpPr>
        <p:spPr>
          <a:xfrm>
            <a:off x="1443037" y="2016125"/>
            <a:ext cx="6572250" cy="3449637"/>
          </a:xfrm>
          <a:prstGeom prst="rect">
            <a:avLst/>
          </a:prstGeom>
        </p:spPr>
        <p:txBody>
          <a:bodyPr wrap="square" lIns="91440" tIns="45720" rIns="91440" bIns="45720" numCol="1" anchor="t"/>
          <a:lstStyle/>
          <a:p>
            <a:pPr marL="365125" indent="-255587">
              <a:lnSpc>
                <a:spcPct val="100000"/>
              </a:lnSpc>
              <a:buFont typeface="Wingdings 3" pitchFamily="18" charset="2"/>
              <a:buChar char=""/>
            </a:pPr>
            <a:r>
              <a:rPr lang="en-US" sz="1900" dirty="0"/>
              <a:t>Officers should always consider their safety as well as the safety of the facility when handling prisoners out of their cell and unrestrained.</a:t>
            </a:r>
          </a:p>
          <a:p>
            <a:pPr marL="365125" indent="-255587">
              <a:lnSpc>
                <a:spcPct val="100000"/>
              </a:lnSpc>
              <a:buFont typeface="Wingdings 3" pitchFamily="18" charset="2"/>
              <a:buChar char=""/>
            </a:pPr>
            <a:r>
              <a:rPr lang="en-US" sz="1900" dirty="0"/>
              <a:t>Best practice is 1/1</a:t>
            </a:r>
          </a:p>
          <a:p>
            <a:pPr marL="365125" indent="-255587">
              <a:lnSpc>
                <a:spcPct val="100000"/>
              </a:lnSpc>
              <a:buFont typeface="Wingdings 3" pitchFamily="18" charset="2"/>
              <a:buChar char=""/>
            </a:pPr>
            <a:r>
              <a:rPr lang="en-US" sz="1900" dirty="0"/>
              <a:t>It is the officer’s responsibility that all prisoners are accounted for and the proper paperwork completed before leaving the facility.</a:t>
            </a:r>
          </a:p>
          <a:p>
            <a:pPr marL="365125" indent="-255587">
              <a:lnSpc>
                <a:spcPct val="100000"/>
              </a:lnSpc>
              <a:buFont typeface="Wingdings 3" pitchFamily="18" charset="2"/>
              <a:buChar char=""/>
            </a:pPr>
            <a:r>
              <a:rPr lang="en-US" sz="1900" dirty="0"/>
              <a:t>The Watch Commander shall be notified if there are prisoners in custody and the officer must clear for any reason.</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Text Box 355"/>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INTAKE AND SCREENING</a:t>
            </a:r>
          </a:p>
        </p:txBody>
      </p:sp>
      <p:sp>
        <p:nvSpPr>
          <p:cNvPr id="356" name="Text Box 356"/>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90000"/>
              </a:lnSpc>
            </a:pPr>
            <a:r>
              <a:rPr lang="en-US" sz="3000" dirty="0"/>
              <a:t>Purpose</a:t>
            </a:r>
          </a:p>
          <a:p>
            <a:pPr marL="685800" lvl="1" indent="-228600">
              <a:lnSpc>
                <a:spcPct val="90000"/>
              </a:lnSpc>
            </a:pPr>
            <a:r>
              <a:rPr lang="en-US" sz="3000" dirty="0"/>
              <a:t>To protect individuals being admitted</a:t>
            </a:r>
          </a:p>
          <a:p>
            <a:pPr marL="685800" lvl="1" indent="-228600">
              <a:lnSpc>
                <a:spcPct val="90000"/>
              </a:lnSpc>
            </a:pPr>
            <a:r>
              <a:rPr lang="en-US" sz="3300" dirty="0"/>
              <a:t>Address liabilities for the facility</a:t>
            </a:r>
          </a:p>
          <a:p>
            <a:pPr marL="685800" lvl="1" indent="-228600">
              <a:lnSpc>
                <a:spcPct val="90000"/>
              </a:lnSpc>
            </a:pPr>
            <a:r>
              <a:rPr lang="en-US" sz="3300" dirty="0"/>
              <a:t>Safeguard the general health environment for staff and other in custodies</a:t>
            </a:r>
          </a:p>
          <a:p>
            <a:pPr marL="685800" lvl="1" indent="-228600">
              <a:lnSpc>
                <a:spcPct val="90000"/>
              </a:lnSpc>
            </a:pPr>
            <a:endParaRPr lang="en-US" sz="33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Text Box 357"/>
          <p:cNvSpPr>
            <a:spLocks noGrp="1"/>
          </p:cNvSpPr>
          <p:nvPr>
            <p:ph type="title"/>
          </p:nvPr>
        </p:nvSpPr>
        <p:spPr>
          <a:xfrm>
            <a:off x="457200" y="704850"/>
            <a:ext cx="8229600" cy="819150"/>
          </a:xfrm>
          <a:prstGeom prst="rect">
            <a:avLst/>
          </a:prstGeom>
        </p:spPr>
        <p:txBody>
          <a:bodyPr wrap="square" lIns="91440" tIns="45720" rIns="91440" bIns="45720" numCol="1" anchor="t"/>
          <a:lstStyle/>
          <a:p>
            <a:pPr marL="0" indent="0" algn="ctr"/>
            <a:r>
              <a:rPr lang="en-US" dirty="0"/>
              <a:t>NOT TO BE DETAINED AT SPD	</a:t>
            </a:r>
          </a:p>
        </p:txBody>
      </p:sp>
      <p:sp>
        <p:nvSpPr>
          <p:cNvPr id="358" name="Text Box 358"/>
          <p:cNvSpPr>
            <a:spLocks noGrp="1"/>
          </p:cNvSpPr>
          <p:nvPr>
            <p:ph/>
          </p:nvPr>
        </p:nvSpPr>
        <p:spPr>
          <a:xfrm>
            <a:off x="457200" y="1460500"/>
            <a:ext cx="8229600" cy="4724400"/>
          </a:xfrm>
          <a:prstGeom prst="rect">
            <a:avLst/>
          </a:prstGeom>
        </p:spPr>
        <p:txBody>
          <a:bodyPr wrap="square" lIns="91440" tIns="45720" rIns="91440" bIns="45720" numCol="1" anchor="t"/>
          <a:lstStyle/>
          <a:p>
            <a:pPr marL="0" indent="0">
              <a:lnSpc>
                <a:spcPct val="100000"/>
              </a:lnSpc>
              <a:buNone/>
            </a:pPr>
            <a:endParaRPr lang="en-US" dirty="0">
              <a:solidFill>
                <a:srgbClr val="FF0000"/>
              </a:solidFill>
            </a:endParaRPr>
          </a:p>
          <a:p>
            <a:pPr marL="228600" indent="-228600">
              <a:lnSpc>
                <a:spcPct val="100000"/>
              </a:lnSpc>
            </a:pPr>
            <a:r>
              <a:rPr lang="en-US" dirty="0"/>
              <a:t>Any individual who is or has been unconscious</a:t>
            </a:r>
          </a:p>
          <a:p>
            <a:pPr marL="228600" indent="-228600">
              <a:lnSpc>
                <a:spcPct val="100000"/>
              </a:lnSpc>
            </a:pPr>
            <a:r>
              <a:rPr lang="en-US" dirty="0"/>
              <a:t>Physically combative individuals who can’t be controlled</a:t>
            </a:r>
          </a:p>
          <a:p>
            <a:pPr marL="228600" indent="-228600">
              <a:lnSpc>
                <a:spcPct val="100000"/>
              </a:lnSpc>
            </a:pPr>
            <a:r>
              <a:rPr lang="en-US" dirty="0"/>
              <a:t>Mentally disturbed subjects trying to hurt themselves</a:t>
            </a:r>
          </a:p>
          <a:p>
            <a:pPr marL="228600" indent="-228600">
              <a:lnSpc>
                <a:spcPct val="100000"/>
              </a:lnSpc>
            </a:pPr>
            <a:r>
              <a:rPr lang="en-US" dirty="0"/>
              <a:t>Any person with a communicable disease</a:t>
            </a:r>
          </a:p>
          <a:p>
            <a:pPr marL="228600" indent="-228600">
              <a:lnSpc>
                <a:spcPct val="100000"/>
              </a:lnSpc>
            </a:pPr>
            <a:r>
              <a:rPr lang="en-US" dirty="0"/>
              <a:t>Persons requiring immediate medical attention</a:t>
            </a:r>
          </a:p>
          <a:p>
            <a:pPr marL="228600" indent="-228600">
              <a:lnSpc>
                <a:spcPct val="100000"/>
              </a:lnSpc>
            </a:pPr>
            <a:r>
              <a:rPr lang="en-US" dirty="0"/>
              <a:t>Any person infected with vermin, lice or other parasites</a:t>
            </a:r>
          </a:p>
          <a:p>
            <a:pPr marL="228600" indent="-228600">
              <a:lnSpc>
                <a:spcPct val="100000"/>
              </a:lnSpc>
            </a:pPr>
            <a:r>
              <a:rPr lang="en-US" dirty="0"/>
              <a:t>Any individual who is obviously developmentally disabled. </a:t>
            </a:r>
          </a:p>
          <a:p>
            <a:pPr marL="228600" indent="-228600">
              <a:lnSpc>
                <a:spcPct val="100000"/>
              </a:lnSpc>
            </a:pPr>
            <a:r>
              <a:rPr lang="en-US" dirty="0"/>
              <a:t>So intoxicated they can’t walk or talk</a:t>
            </a:r>
          </a:p>
          <a:p>
            <a:pPr marL="228600" indent="-228600">
              <a:lnSpc>
                <a:spcPct val="100000"/>
              </a:lnSpc>
            </a:pPr>
            <a:r>
              <a:rPr lang="en-US" dirty="0"/>
              <a:t>Suicide Risk-Danger to self or others</a:t>
            </a:r>
          </a:p>
          <a:p>
            <a:pPr marL="228600" indent="-228600">
              <a:lnSpc>
                <a:spcPct val="100000"/>
              </a:lnSpc>
            </a:pPr>
            <a:r>
              <a:rPr lang="en-US" dirty="0"/>
              <a:t>Anyone who requires restraints beyond handcuffs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 name="Text Box 359"/>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MAY BE DETAINED….</a:t>
            </a:r>
          </a:p>
        </p:txBody>
      </p:sp>
      <p:sp>
        <p:nvSpPr>
          <p:cNvPr id="360" name="Text Box 360"/>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buNone/>
            </a:pPr>
            <a:r>
              <a:rPr lang="en-US" sz="1400" dirty="0"/>
              <a:t>	</a:t>
            </a:r>
            <a:r>
              <a:rPr lang="en-US" sz="1700" dirty="0"/>
              <a:t>The following may be DETAINED at SPD, but then immediately transported to MOCO Jail:</a:t>
            </a:r>
          </a:p>
          <a:p>
            <a:pPr marL="228600" indent="-228600">
              <a:lnSpc>
                <a:spcPct val="100000"/>
              </a:lnSpc>
            </a:pPr>
            <a:r>
              <a:rPr lang="en-US" sz="1400" dirty="0"/>
              <a:t>Prisoners who are diabetic, epileptic or have seizure or blood sugar disorders</a:t>
            </a:r>
          </a:p>
          <a:p>
            <a:pPr marL="228600" indent="-228600">
              <a:lnSpc>
                <a:spcPct val="100000"/>
              </a:lnSpc>
            </a:pPr>
            <a:r>
              <a:rPr lang="en-US" sz="1400" dirty="0"/>
              <a:t>Persons who claim allergies to common jail materials</a:t>
            </a:r>
          </a:p>
          <a:p>
            <a:pPr marL="228600" indent="-228600">
              <a:lnSpc>
                <a:spcPct val="100000"/>
              </a:lnSpc>
            </a:pPr>
            <a:r>
              <a:rPr lang="en-US" sz="1400" dirty="0"/>
              <a:t>Prisoners in need of medical clearance or treatment prior to being accepted at MOCO Jail</a:t>
            </a:r>
          </a:p>
          <a:p>
            <a:pPr marL="228600" indent="-228600">
              <a:lnSpc>
                <a:spcPct val="100000"/>
              </a:lnSpc>
            </a:pPr>
            <a:r>
              <a:rPr lang="en-US" sz="1400" dirty="0"/>
              <a:t>Prisoners in need of medication which may be required while in custody</a:t>
            </a:r>
          </a:p>
          <a:p>
            <a:pPr marL="228600" indent="-228600">
              <a:lnSpc>
                <a:spcPct val="100000"/>
              </a:lnSpc>
            </a:pPr>
            <a:r>
              <a:rPr lang="en-US" sz="1400" dirty="0"/>
              <a:t>Prisoners who require special care</a:t>
            </a:r>
          </a:p>
          <a:p>
            <a:pPr marL="228600" indent="-228600">
              <a:lnSpc>
                <a:spcPct val="100000"/>
              </a:lnSpc>
            </a:pPr>
            <a:r>
              <a:rPr lang="en-US" sz="1400" dirty="0"/>
              <a:t>Prisoners who gender cannot be readily determined</a:t>
            </a:r>
          </a:p>
          <a:p>
            <a:pPr marL="228600" indent="-228600">
              <a:lnSpc>
                <a:spcPct val="100000"/>
              </a:lnSpc>
            </a:pPr>
            <a:r>
              <a:rPr lang="en-US" sz="1400" dirty="0"/>
              <a:t>Prisoners with prosthetic limbs</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1" name="Text Box 361"/>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SCREENING</a:t>
            </a:r>
          </a:p>
        </p:txBody>
      </p:sp>
      <p:sp>
        <p:nvSpPr>
          <p:cNvPr id="362" name="Text Box 362"/>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buNone/>
            </a:pPr>
            <a:r>
              <a:rPr lang="en-US" sz="1700" dirty="0"/>
              <a:t>	</a:t>
            </a:r>
            <a:r>
              <a:rPr lang="en-US" sz="2700" dirty="0"/>
              <a:t>After completing the booking process, prisoners should be housed in proper cells.  Assignment into cells will be in according to the categories of sex, age, criminal sophistication, seriousness of charged crime, behavior, and any other criteria which will provide for the safety of the arrestee, staff and other prisoners.</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Text Box 365"/>
          <p:cNvSpPr>
            <a:spLocks noGrp="1"/>
          </p:cNvSpPr>
          <p:nvPr>
            <p:ph type="title"/>
          </p:nvPr>
        </p:nvSpPr>
        <p:spPr>
          <a:xfrm>
            <a:off x="457200" y="685800"/>
            <a:ext cx="8229600" cy="895350"/>
          </a:xfrm>
          <a:prstGeom prst="rect">
            <a:avLst/>
          </a:prstGeom>
        </p:spPr>
        <p:txBody>
          <a:bodyPr wrap="square" lIns="91440" tIns="45720" rIns="91440" bIns="45720" numCol="1" anchor="t"/>
          <a:lstStyle/>
          <a:p>
            <a:pPr marL="0" indent="0" algn="ctr"/>
            <a:r>
              <a:rPr lang="en-US" dirty="0"/>
              <a:t>INMATE SEGREGATION</a:t>
            </a:r>
          </a:p>
        </p:txBody>
      </p:sp>
      <p:sp>
        <p:nvSpPr>
          <p:cNvPr id="366" name="Text Box 366"/>
          <p:cNvSpPr>
            <a:spLocks noGrp="1"/>
          </p:cNvSpPr>
          <p:nvPr>
            <p:ph/>
          </p:nvPr>
        </p:nvSpPr>
        <p:spPr>
          <a:xfrm>
            <a:off x="457200" y="1905000"/>
            <a:ext cx="8153400" cy="4114800"/>
          </a:xfrm>
          <a:prstGeom prst="rect">
            <a:avLst/>
          </a:prstGeom>
        </p:spPr>
        <p:txBody>
          <a:bodyPr wrap="square" lIns="91440" tIns="45720" rIns="91440" bIns="45720" numCol="1" anchor="t"/>
          <a:lstStyle/>
          <a:p>
            <a:pPr marL="365125" indent="-255587">
              <a:lnSpc>
                <a:spcPct val="100000"/>
              </a:lnSpc>
              <a:buFont typeface="Wingdings 3" pitchFamily="18" charset="2"/>
              <a:buChar char=""/>
            </a:pPr>
            <a:r>
              <a:rPr lang="en-US" dirty="0"/>
              <a:t>Whenever any female prisoner(s) are confined, there shall be an appropriately assigned, available and accessible female employee for the supervision of the female prisoner.</a:t>
            </a:r>
          </a:p>
          <a:p>
            <a:pPr marL="365125" indent="-255587">
              <a:lnSpc>
                <a:spcPct val="100000"/>
              </a:lnSpc>
              <a:buFont typeface="Wingdings 3" pitchFamily="18" charset="2"/>
              <a:buChar char=""/>
            </a:pPr>
            <a:r>
              <a:rPr lang="en-US" dirty="0"/>
              <a:t>Males and females shall be confined separately</a:t>
            </a:r>
          </a:p>
          <a:p>
            <a:pPr marL="365125" indent="-255587">
              <a:lnSpc>
                <a:spcPct val="100000"/>
              </a:lnSpc>
              <a:buFont typeface="Wingdings 3" pitchFamily="18" charset="2"/>
              <a:buChar char=""/>
            </a:pPr>
            <a:r>
              <a:rPr lang="en-US" dirty="0"/>
              <a:t>Felons will be segregated from misdemeanants</a:t>
            </a:r>
          </a:p>
          <a:p>
            <a:pPr marL="365125" indent="-255587">
              <a:lnSpc>
                <a:spcPct val="100000"/>
              </a:lnSpc>
              <a:buFont typeface="Wingdings 3" pitchFamily="18" charset="2"/>
              <a:buChar char=""/>
            </a:pPr>
            <a:r>
              <a:rPr lang="en-US" dirty="0"/>
              <a:t>Juveniles shall not be confined with adults</a:t>
            </a:r>
          </a:p>
          <a:p>
            <a:pPr marL="365125" indent="-255587">
              <a:lnSpc>
                <a:spcPct val="100000"/>
              </a:lnSpc>
              <a:buFont typeface="Wingdings 3" pitchFamily="18" charset="2"/>
              <a:buChar char=""/>
            </a:pPr>
            <a:r>
              <a:rPr lang="en-US" dirty="0"/>
              <a:t>Complete segregation shall be provided for those prisoners who may harm other prisoners or staff, may be harmed by other prisoners or are prone to escape</a:t>
            </a:r>
          </a:p>
          <a:p>
            <a:pPr marL="365125" indent="-255587">
              <a:lnSpc>
                <a:spcPct val="100000"/>
              </a:lnSpc>
              <a:buFont typeface="Wingdings 3" pitchFamily="18" charset="2"/>
              <a:buChar char=""/>
            </a:pPr>
            <a:r>
              <a:rPr lang="en-US" dirty="0"/>
              <a:t>Prisoners who fit the criteria for 5150 shall be segregated and plans to transfer them to an appropriate facility shall be made immediately</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7" name="Text Box 367"/>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PHONE CALLS</a:t>
            </a:r>
          </a:p>
        </p:txBody>
      </p:sp>
      <p:sp>
        <p:nvSpPr>
          <p:cNvPr id="368" name="Text Box 368"/>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60000"/>
              </a:lnSpc>
            </a:pPr>
            <a:r>
              <a:rPr lang="en-US" sz="1900" dirty="0"/>
              <a:t>Access to telephone</a:t>
            </a:r>
          </a:p>
          <a:p>
            <a:pPr marL="228600" indent="-228600">
              <a:lnSpc>
                <a:spcPct val="60000"/>
              </a:lnSpc>
              <a:buNone/>
            </a:pPr>
            <a:r>
              <a:rPr lang="en-US" sz="1900" dirty="0"/>
              <a:t>	</a:t>
            </a:r>
          </a:p>
          <a:p>
            <a:pPr marL="228600" indent="-228600">
              <a:lnSpc>
                <a:spcPct val="60000"/>
              </a:lnSpc>
              <a:buNone/>
            </a:pPr>
            <a:r>
              <a:rPr lang="en-US" sz="1900" dirty="0"/>
              <a:t>   </a:t>
            </a:r>
            <a:r>
              <a:rPr lang="en-US" sz="1600" dirty="0"/>
              <a:t>PC 851.5 (a) (1) Immediately upon being booked (placed in a holding cell) and, except where physically impossible, no later than three hours after arrest, an arrested person has the right to make at least three completed telephone calls, as described in subdivision (b). (2) The arrested person shall be entitled to make at least three calls at no expense if the calls are completed to telephone numbers within the local calling area or at his or her own expense if outside the local calling area.</a:t>
            </a:r>
          </a:p>
          <a:p>
            <a:pPr marL="228600" indent="-228600">
              <a:lnSpc>
                <a:spcPct val="60000"/>
              </a:lnSpc>
              <a:buNone/>
            </a:pPr>
            <a:r>
              <a:rPr lang="en-US" sz="1600" dirty="0"/>
              <a:t>	</a:t>
            </a:r>
            <a:r>
              <a:rPr lang="en-US" sz="1400" dirty="0"/>
              <a:t>Also….  Two more if they are a custodial parent making arrangements for the care of children </a:t>
            </a:r>
          </a:p>
          <a:p>
            <a:pPr marL="228600" indent="-228600">
              <a:lnSpc>
                <a:spcPct val="60000"/>
              </a:lnSpc>
              <a:buNone/>
            </a:pPr>
            <a:endParaRPr lang="en-US" sz="1900" dirty="0"/>
          </a:p>
          <a:p>
            <a:pPr marL="228600" indent="-228600">
              <a:lnSpc>
                <a:spcPct val="60000"/>
              </a:lnSpc>
              <a:buNone/>
            </a:pPr>
            <a:r>
              <a:rPr lang="en-US" sz="1800" dirty="0">
                <a:effectLst/>
                <a:latin typeface="Calibri" panose="020F0502020204030204" pitchFamily="34" charset="0"/>
                <a:ea typeface="Calibri" panose="020F0502020204030204" pitchFamily="34" charset="0"/>
              </a:rPr>
              <a:t>    </a:t>
            </a:r>
            <a:r>
              <a:rPr lang="en-US" sz="1800" dirty="0">
                <a:solidFill>
                  <a:srgbClr val="FF0000"/>
                </a:solidFill>
                <a:effectLst/>
                <a:latin typeface="Calibri" panose="020F0502020204030204" pitchFamily="34" charset="0"/>
                <a:ea typeface="Calibri" panose="020F0502020204030204" pitchFamily="34" charset="0"/>
              </a:rPr>
              <a:t>In custody no later than 3 hours has right to at least 3 calls and 2 more if they need to address care for a child.</a:t>
            </a:r>
            <a:endParaRPr lang="en-US" sz="1900" dirty="0">
              <a:solidFill>
                <a:srgbClr val="FF0000"/>
              </a:solidFill>
            </a:endParaRPr>
          </a:p>
          <a:p>
            <a:pPr marL="228600" indent="-228600">
              <a:lnSpc>
                <a:spcPct val="60000"/>
              </a:lnSpc>
              <a:buNone/>
            </a:pPr>
            <a:r>
              <a:rPr lang="en-US" sz="1900" dirty="0"/>
              <a:t>		</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Text Box 369"/>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effectLst>
                  <a:outerShdw blurRad="38100" dist="38100" dir="2700000" algn="tl">
                    <a:srgbClr val="C0C0C0"/>
                  </a:outerShdw>
                </a:effectLst>
              </a:rPr>
              <a:t>PHONE CALLS </a:t>
            </a:r>
          </a:p>
        </p:txBody>
      </p:sp>
      <p:sp>
        <p:nvSpPr>
          <p:cNvPr id="370" name="Text Box 370"/>
          <p:cNvSpPr>
            <a:spLocks noGrp="1"/>
          </p:cNvSpPr>
          <p:nvPr>
            <p:ph/>
          </p:nvPr>
        </p:nvSpPr>
        <p:spPr>
          <a:xfrm>
            <a:off x="1443037" y="1854199"/>
            <a:ext cx="6572250" cy="4516621"/>
          </a:xfrm>
          <a:prstGeom prst="rect">
            <a:avLst/>
          </a:prstGeom>
        </p:spPr>
        <p:txBody>
          <a:bodyPr wrap="square" lIns="91440" tIns="45720" rIns="91440" bIns="45720" numCol="1" anchor="t"/>
          <a:lstStyle/>
          <a:p>
            <a:pPr marL="365125" indent="-255587">
              <a:lnSpc>
                <a:spcPct val="100000"/>
              </a:lnSpc>
              <a:buFont typeface="Wingdings 3" pitchFamily="18" charset="2"/>
              <a:buChar char=""/>
            </a:pPr>
            <a:r>
              <a:rPr lang="en-US" sz="1400" dirty="0"/>
              <a:t>W&amp;I 627(b)</a:t>
            </a:r>
          </a:p>
          <a:p>
            <a:pPr marL="365125" indent="-255587">
              <a:lnSpc>
                <a:spcPct val="100000"/>
              </a:lnSpc>
              <a:buNone/>
            </a:pPr>
            <a:r>
              <a:rPr lang="en-US" sz="1400" dirty="0"/>
              <a:t>	(a) When an officer takes a </a:t>
            </a:r>
            <a:r>
              <a:rPr lang="en-US" sz="1400" b="1" dirty="0"/>
              <a:t>minor </a:t>
            </a:r>
            <a:r>
              <a:rPr lang="en-US" sz="1400" dirty="0"/>
              <a:t>before a probation officer at a juvenile hall or to any other place of confinement pursuant to this article, he shall take immediate steps to notify the minor's parent, guardian, or a responsible relative that such minor is in custody and the place where he is being held. (b) Immediately after being taken to a place of confinement pursuant to this article and, except where physically impossible, no later than one hour after he has been taken into custody, the minor shall be advised and has the right to make at least two telephone calls from the place where he is being held, one call completed to his parent or guardian, a responsible relative, or his employer, and another call completed to an attorney. The calls shall be at public expense, if the calls are completed to telephone numbers within the local calling area, and in the presence of a public officer or employee. Any public officer or employee who willfully deprives a minor taken into custody of his right to make such telephone calls is guilty of a misdemeanor. </a:t>
            </a:r>
            <a:r>
              <a:rPr lang="en-US" sz="1800" dirty="0">
                <a:solidFill>
                  <a:srgbClr val="FF0000"/>
                </a:solidFill>
                <a:effectLst/>
                <a:latin typeface="Calibri" panose="020F0502020204030204" pitchFamily="34" charset="0"/>
                <a:ea typeface="Calibri" panose="020F0502020204030204" pitchFamily="34" charset="0"/>
              </a:rPr>
              <a:t>No later than 1 hour can make two calls. One call to parent/guardian/relative/or employer, and a second call to attorney.</a:t>
            </a:r>
            <a:endParaRPr lang="en-US" sz="1400"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 Box 171"/>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TYPES OF JAILS</a:t>
            </a:r>
          </a:p>
        </p:txBody>
      </p:sp>
      <p:sp>
        <p:nvSpPr>
          <p:cNvPr id="172" name="Text Box 172"/>
          <p:cNvSpPr>
            <a:spLocks noGrp="1"/>
          </p:cNvSpPr>
          <p:nvPr>
            <p:ph/>
          </p:nvPr>
        </p:nvSpPr>
        <p:spPr>
          <a:xfrm>
            <a:off x="-152400" y="1573212"/>
            <a:ext cx="6570662" cy="3451225"/>
          </a:xfrm>
          <a:prstGeom prst="rect">
            <a:avLst/>
          </a:prstGeom>
        </p:spPr>
        <p:txBody>
          <a:bodyPr wrap="square" lIns="91440" tIns="45720" rIns="91440" bIns="45720" numCol="1" anchor="t"/>
          <a:lstStyle/>
          <a:p>
            <a:pPr marL="1143000" lvl="4" indent="0">
              <a:buNone/>
            </a:pPr>
            <a:r>
              <a:rPr lang="en-US" sz="3200" b="1" dirty="0"/>
              <a:t>			</a:t>
            </a:r>
          </a:p>
          <a:p>
            <a:pPr marL="1143000" lvl="4" indent="0">
              <a:buNone/>
            </a:pPr>
            <a:r>
              <a:rPr lang="en-US" sz="3200" b="1" dirty="0"/>
              <a:t>			Type II</a:t>
            </a:r>
          </a:p>
          <a:p>
            <a:pPr marL="1143000" lvl="4" indent="0">
              <a:buNone/>
            </a:pPr>
            <a:r>
              <a:rPr lang="en-US" sz="2400" dirty="0"/>
              <a:t>Local detention facility used for the detention of persons pending arraignment during trial and upon a sentence of commitment</a:t>
            </a:r>
          </a:p>
          <a:p>
            <a:pPr marL="1143000" lvl="4" indent="0">
              <a:buNone/>
            </a:pPr>
            <a:endParaRPr lang="en-US" sz="2400" dirty="0"/>
          </a:p>
        </p:txBody>
      </p:sp>
      <p:pic>
        <p:nvPicPr>
          <p:cNvPr id="173" name="Picture 173"/>
          <p:cNvPicPr>
            <a:picLocks noChangeAspect="1"/>
          </p:cNvPicPr>
          <p:nvPr/>
        </p:nvPicPr>
        <p:blipFill>
          <a:blip r:embed="rId2"/>
          <a:stretch/>
        </p:blipFill>
        <p:spPr>
          <a:xfrm>
            <a:off x="5540375" y="3962400"/>
            <a:ext cx="3352800" cy="2328862"/>
          </a:xfrm>
          <a:prstGeom prst="rect">
            <a:avLst/>
          </a:prstGeom>
          <a:noFill/>
          <a:ln>
            <a:noFill/>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1" name="Text Box 371"/>
          <p:cNvSpPr>
            <a:spLocks noGrp="1"/>
          </p:cNvSpPr>
          <p:nvPr>
            <p:ph type="title"/>
          </p:nvPr>
        </p:nvSpPr>
        <p:spPr>
          <a:xfrm>
            <a:off x="1443037" y="804862"/>
            <a:ext cx="6572250" cy="1049337"/>
          </a:xfrm>
          <a:prstGeom prst="rect">
            <a:avLst/>
          </a:prstGeom>
        </p:spPr>
        <p:txBody>
          <a:bodyPr wrap="square" lIns="91440" tIns="45720" rIns="91440" bIns="45720" numCol="1" anchor="t"/>
          <a:lstStyle/>
          <a:p>
            <a:r>
              <a:t>EMERGENCY PROCEDURE/PLANNING</a:t>
            </a:r>
          </a:p>
        </p:txBody>
      </p:sp>
      <p:sp>
        <p:nvSpPr>
          <p:cNvPr id="372" name="Text Box 372"/>
          <p:cNvSpPr>
            <a:spLocks noGrp="1"/>
          </p:cNvSpPr>
          <p:nvPr>
            <p:ph/>
          </p:nvPr>
        </p:nvSpPr>
        <p:spPr>
          <a:xfrm>
            <a:off x="1443037" y="2016125"/>
            <a:ext cx="6572250" cy="3449637"/>
          </a:xfrm>
          <a:prstGeom prst="rect">
            <a:avLst/>
          </a:prstGeom>
        </p:spPr>
        <p:txBody>
          <a:bodyPr wrap="square" lIns="91440" tIns="45720" rIns="91440" bIns="45720" numCol="1" anchor="t"/>
          <a:lstStyle/>
          <a:p>
            <a:pPr marL="365125" indent="-255587">
              <a:lnSpc>
                <a:spcPct val="100000"/>
              </a:lnSpc>
              <a:buFont typeface="Wingdings 3" pitchFamily="18" charset="2"/>
              <a:buChar char=""/>
            </a:pPr>
            <a:r>
              <a:rPr lang="en-US" b="1" dirty="0"/>
              <a:t>Illness, Injury or Death</a:t>
            </a:r>
          </a:p>
          <a:p>
            <a:pPr marL="365125" indent="-255587">
              <a:lnSpc>
                <a:spcPct val="100000"/>
              </a:lnSpc>
              <a:buFont typeface="Gill Sans MT" pitchFamily="34" charset="0"/>
              <a:buAutoNum type="arabicPeriod"/>
            </a:pPr>
            <a:r>
              <a:rPr lang="en-US" sz="1700" dirty="0"/>
              <a:t>In the event a prisoner develops symptoms of an illness while in the facility, immediate steps will be taken to transfer the prisoner to the hospital for examination</a:t>
            </a:r>
          </a:p>
          <a:p>
            <a:pPr marL="365125" indent="-255587">
              <a:lnSpc>
                <a:spcPct val="100000"/>
              </a:lnSpc>
              <a:buFont typeface="Gill Sans MT" pitchFamily="34" charset="0"/>
              <a:buAutoNum type="arabicPeriod"/>
            </a:pPr>
            <a:r>
              <a:rPr lang="en-US" sz="1700" dirty="0"/>
              <a:t>In the event of an injury occurring in the jail, appropriate first aid will be rendered, and if necessary the injured prisoner will be transported to the hospital.  The prisoner will remain in custody and accompanied by an officer at all times</a:t>
            </a:r>
          </a:p>
          <a:p>
            <a:pPr marL="365125" indent="-255587">
              <a:lnSpc>
                <a:spcPct val="100000"/>
              </a:lnSpc>
              <a:buFont typeface="Gill Sans MT" pitchFamily="34" charset="0"/>
              <a:buAutoNum type="arabicPeriod"/>
            </a:pPr>
            <a:r>
              <a:rPr lang="en-US" sz="1700" dirty="0"/>
              <a:t>Any death of a prisoner in police custody will result in the SPD/Monterey County “Officer Involved Fatal Incident” protocol to be initiated.</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3" name="Text Box 373"/>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OFFICER SAFETY</a:t>
            </a:r>
          </a:p>
        </p:txBody>
      </p:sp>
      <p:sp>
        <p:nvSpPr>
          <p:cNvPr id="374" name="Text Box 374"/>
          <p:cNvSpPr>
            <a:spLocks noGrp="1"/>
          </p:cNvSpPr>
          <p:nvPr>
            <p:ph/>
          </p:nvPr>
        </p:nvSpPr>
        <p:spPr>
          <a:xfrm>
            <a:off x="1443037" y="2016125"/>
            <a:ext cx="6572250" cy="3449637"/>
          </a:xfrm>
          <a:prstGeom prst="rect">
            <a:avLst/>
          </a:prstGeom>
        </p:spPr>
        <p:txBody>
          <a:bodyPr wrap="square" lIns="91440" tIns="45720" rIns="91440" bIns="45720" numCol="1" anchor="t"/>
          <a:lstStyle/>
          <a:p>
            <a:r>
              <a:t>Officer safety is paramount.  Keep prisoners handcuffed until they are thoroughly searched, preferably in the booking cell</a:t>
            </a:r>
          </a:p>
          <a:p>
            <a:r>
              <a:t>Do not assume that someone else has searched the prisoner already</a:t>
            </a:r>
          </a:p>
          <a:p>
            <a:r>
              <a:t>Do not turn your back on prisoners during the booking process</a:t>
            </a:r>
          </a:p>
          <a:p>
            <a:r>
              <a:t>Keep counters clear potential weapons</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 name="Text Box 385"/>
          <p:cNvSpPr>
            <a:spLocks noGrp="1"/>
          </p:cNvSpPr>
          <p:nvPr>
            <p:ph type="title"/>
          </p:nvPr>
        </p:nvSpPr>
        <p:spPr>
          <a:xfrm>
            <a:off x="1443037" y="804862"/>
            <a:ext cx="6572250" cy="1049337"/>
          </a:xfrm>
          <a:prstGeom prst="rect">
            <a:avLst/>
          </a:prstGeom>
        </p:spPr>
        <p:txBody>
          <a:bodyPr wrap="square" lIns="91440" tIns="45720" rIns="91440" bIns="45720" numCol="1" anchor="t"/>
          <a:lstStyle/>
          <a:p>
            <a:r>
              <a:t>POLICY AND PROCEDURE MANUAL</a:t>
            </a:r>
          </a:p>
        </p:txBody>
      </p:sp>
      <p:sp>
        <p:nvSpPr>
          <p:cNvPr id="386" name="Text Box 386"/>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pPr>
            <a:r>
              <a:rPr lang="en-US" sz="3100" dirty="0"/>
              <a:t>Everyone has access to Lexipol</a:t>
            </a:r>
          </a:p>
          <a:p>
            <a:pPr marL="228600" indent="-228600">
              <a:lnSpc>
                <a:spcPct val="100000"/>
              </a:lnSpc>
            </a:pPr>
            <a:r>
              <a:rPr lang="en-US" sz="3100" dirty="0"/>
              <a:t>Most of the information in this training came directly from the manual.</a:t>
            </a:r>
          </a:p>
          <a:p>
            <a:pPr marL="228600" indent="-228600">
              <a:lnSpc>
                <a:spcPct val="100000"/>
              </a:lnSpc>
            </a:pPr>
            <a:r>
              <a:rPr lang="en-US" sz="3100" dirty="0"/>
              <a:t>Should be reviewed regularly or referred to if any questions arise.</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Text Box 387"/>
          <p:cNvSpPr>
            <a:spLocks noGrp="1"/>
          </p:cNvSpPr>
          <p:nvPr>
            <p:ph type="title"/>
          </p:nvPr>
        </p:nvSpPr>
        <p:spPr>
          <a:xfrm>
            <a:off x="1443037" y="804862"/>
            <a:ext cx="6572250" cy="1049337"/>
          </a:xfrm>
          <a:prstGeom prst="rect">
            <a:avLst/>
          </a:prstGeom>
        </p:spPr>
        <p:txBody>
          <a:bodyPr wrap="square" lIns="91440" tIns="45720" rIns="91440" bIns="45720" numCol="1" anchor="t"/>
          <a:lstStyle/>
          <a:p>
            <a:r>
              <a:t>SUICIDE PREVENTION</a:t>
            </a:r>
          </a:p>
        </p:txBody>
      </p:sp>
      <p:sp>
        <p:nvSpPr>
          <p:cNvPr id="388" name="Text Box 388"/>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pPr>
            <a:r>
              <a:rPr lang="en-US" sz="2500" dirty="0"/>
              <a:t>It is the employee’s responsibility to be aware of potential suicide risks and to ensure proper crisis intervention if there are warning signs or statements indicative of the possibility of a suicide.</a:t>
            </a:r>
          </a:p>
          <a:p>
            <a:pPr marL="228600" indent="-228600">
              <a:lnSpc>
                <a:spcPct val="100000"/>
              </a:lnSpc>
            </a:pPr>
            <a:r>
              <a:rPr lang="en-US" sz="2500" dirty="0"/>
              <a:t>Notify the on-duty supervisor immediately if any prisoner makes comments relating to suicide or exhibits self-destructive behavior. </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Text Box 393"/>
          <p:cNvSpPr>
            <a:spLocks noGrp="1"/>
          </p:cNvSpPr>
          <p:nvPr>
            <p:ph type="title" idx="4294967295"/>
          </p:nvPr>
        </p:nvSpPr>
        <p:spPr>
          <a:xfrm>
            <a:off x="2573338" y="152400"/>
            <a:ext cx="6570662" cy="1049338"/>
          </a:xfrm>
          <a:prstGeom prst="rect">
            <a:avLst/>
          </a:prstGeom>
        </p:spPr>
        <p:txBody>
          <a:bodyPr wrap="square" lIns="91440" tIns="45720" rIns="91440" bIns="45720" numCol="1" anchor="t"/>
          <a:lstStyle/>
          <a:p>
            <a:r>
              <a:t>POSSIBLE WARNING SIGNS…..</a:t>
            </a:r>
          </a:p>
        </p:txBody>
      </p:sp>
      <p:sp>
        <p:nvSpPr>
          <p:cNvPr id="394" name="Text Box 394"/>
          <p:cNvSpPr>
            <a:spLocks noGrp="1"/>
          </p:cNvSpPr>
          <p:nvPr>
            <p:ph idx="4294967295"/>
          </p:nvPr>
        </p:nvSpPr>
        <p:spPr>
          <a:xfrm>
            <a:off x="0" y="990600"/>
            <a:ext cx="8153400" cy="4037013"/>
          </a:xfrm>
          <a:prstGeom prst="rect">
            <a:avLst/>
          </a:prstGeom>
        </p:spPr>
        <p:txBody>
          <a:bodyPr wrap="square" lIns="91440" tIns="45720" rIns="91440" bIns="45720" numCol="1" anchor="t"/>
          <a:lstStyle/>
          <a:p>
            <a:pPr marL="228600" indent="-228600"/>
            <a:r>
              <a:rPr lang="en-US" sz="1600" dirty="0"/>
              <a:t>Prisoners in their early 20’s (age alone should never be the sole criteria)</a:t>
            </a:r>
          </a:p>
          <a:p>
            <a:pPr marL="228600" indent="-228600"/>
            <a:r>
              <a:rPr lang="en-US" sz="1600" dirty="0"/>
              <a:t>Indications of mental illness, currently suffers from depression</a:t>
            </a:r>
          </a:p>
          <a:p>
            <a:pPr marL="228600" indent="-228600"/>
            <a:r>
              <a:rPr lang="en-US" sz="1600" dirty="0"/>
              <a:t>History of suicide attempts or jokes about “ending it all” or statements of finality, visible scars from prior attempts</a:t>
            </a:r>
          </a:p>
          <a:p>
            <a:pPr marL="228600" indent="-228600"/>
            <a:r>
              <a:rPr lang="en-US" sz="1600" dirty="0"/>
              <a:t>History of belligerent or combative behavior upon admission</a:t>
            </a:r>
          </a:p>
          <a:p>
            <a:pPr marL="228600" indent="-228600"/>
            <a:r>
              <a:rPr lang="en-US" sz="1600" dirty="0"/>
              <a:t>Intoxication</a:t>
            </a:r>
          </a:p>
          <a:p>
            <a:pPr marL="228600" indent="-228600"/>
            <a:r>
              <a:rPr lang="en-US" sz="1600" dirty="0"/>
              <a:t>Displays of depression</a:t>
            </a:r>
          </a:p>
          <a:p>
            <a:pPr marL="228600" indent="-228600"/>
            <a:r>
              <a:rPr lang="en-US" sz="1600" dirty="0"/>
              <a:t>Unusual calm </a:t>
            </a:r>
          </a:p>
          <a:p>
            <a:pPr marL="228600" indent="-228600"/>
            <a:r>
              <a:rPr lang="en-US" sz="1600" dirty="0"/>
              <a:t>Recent death of loved ones or divorce</a:t>
            </a:r>
          </a:p>
          <a:p>
            <a:pPr marL="228600" indent="-228600"/>
            <a:r>
              <a:rPr lang="en-US" sz="1600" dirty="0"/>
              <a:t>History of suicide in family</a:t>
            </a:r>
          </a:p>
          <a:p>
            <a:pPr marL="228600" indent="-228600"/>
            <a:r>
              <a:rPr lang="en-US" sz="1600" dirty="0"/>
              <a:t>Crying, expressing hopelessness, radical mood swings</a:t>
            </a:r>
          </a:p>
          <a:p>
            <a:pPr marL="228600" indent="-228600"/>
            <a:r>
              <a:rPr lang="en-US" sz="1600" dirty="0"/>
              <a:t>FEMALES – recently given birth, miscarriage</a:t>
            </a:r>
          </a:p>
          <a:p>
            <a:pPr marL="228600" indent="-228600"/>
            <a:endParaRPr lang="en-US" sz="1600"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 name="Text Box 395"/>
          <p:cNvSpPr>
            <a:spLocks noGrp="1"/>
          </p:cNvSpPr>
          <p:nvPr>
            <p:ph type="title"/>
          </p:nvPr>
        </p:nvSpPr>
        <p:spPr>
          <a:xfrm>
            <a:off x="1443037" y="804862"/>
            <a:ext cx="6572250" cy="1049337"/>
          </a:xfrm>
          <a:prstGeom prst="rect">
            <a:avLst/>
          </a:prstGeom>
        </p:spPr>
        <p:txBody>
          <a:bodyPr wrap="square" lIns="91440" tIns="45720" rIns="91440" bIns="45720" numCol="1" anchor="t"/>
          <a:lstStyle/>
          <a:p>
            <a:r>
              <a:t>NATIONAL JAIL SUICIDE RESEARCH</a:t>
            </a:r>
          </a:p>
        </p:txBody>
      </p:sp>
      <p:sp>
        <p:nvSpPr>
          <p:cNvPr id="396" name="Text Box 396"/>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gn="ctr">
              <a:lnSpc>
                <a:spcPct val="100000"/>
              </a:lnSpc>
              <a:buNone/>
            </a:pPr>
            <a:r>
              <a:rPr lang="en-US" sz="1900" dirty="0"/>
              <a:t>344 out of 419 Suicides Analyzed – Highlights</a:t>
            </a:r>
          </a:p>
          <a:p>
            <a:pPr marL="228600" indent="-228600">
              <a:lnSpc>
                <a:spcPct val="100000"/>
              </a:lnSpc>
            </a:pPr>
            <a:r>
              <a:rPr lang="en-US" sz="1900" dirty="0"/>
              <a:t>72% of victims were white, 92% male</a:t>
            </a:r>
          </a:p>
          <a:p>
            <a:pPr marL="228600" indent="-228600">
              <a:lnSpc>
                <a:spcPct val="100000"/>
              </a:lnSpc>
            </a:pPr>
            <a:r>
              <a:rPr lang="en-US" sz="1900" dirty="0"/>
              <a:t>Average age 30</a:t>
            </a:r>
          </a:p>
          <a:p>
            <a:pPr marL="228600" indent="-228600">
              <a:lnSpc>
                <a:spcPct val="100000"/>
              </a:lnSpc>
            </a:pPr>
            <a:r>
              <a:rPr lang="en-US" sz="1900" dirty="0"/>
              <a:t>52% were single</a:t>
            </a:r>
          </a:p>
          <a:p>
            <a:pPr marL="228600" indent="-228600">
              <a:lnSpc>
                <a:spcPct val="100000"/>
              </a:lnSpc>
            </a:pPr>
            <a:r>
              <a:rPr lang="en-US" sz="1900" dirty="0"/>
              <a:t>75% detained on non-violent crimes</a:t>
            </a:r>
          </a:p>
          <a:p>
            <a:pPr marL="228600" indent="-228600">
              <a:lnSpc>
                <a:spcPct val="100000"/>
              </a:lnSpc>
            </a:pPr>
            <a:r>
              <a:rPr lang="en-US" sz="1900" dirty="0"/>
              <a:t>46% held on alcohol or drug related crimes</a:t>
            </a:r>
          </a:p>
          <a:p>
            <a:pPr marL="228600" indent="-228600">
              <a:lnSpc>
                <a:spcPct val="100000"/>
              </a:lnSpc>
            </a:pPr>
            <a:r>
              <a:rPr lang="en-US" sz="1900" dirty="0"/>
              <a:t>60% were under the influence </a:t>
            </a:r>
          </a:p>
          <a:p>
            <a:pPr marL="228600" indent="-228600">
              <a:lnSpc>
                <a:spcPct val="100000"/>
              </a:lnSpc>
            </a:pPr>
            <a:r>
              <a:rPr lang="en-US" sz="1900" dirty="0"/>
              <a:t>82% were intoxicated</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Text Box 397"/>
          <p:cNvSpPr>
            <a:spLocks noGrp="1"/>
          </p:cNvSpPr>
          <p:nvPr>
            <p:ph type="title"/>
          </p:nvPr>
        </p:nvSpPr>
        <p:spPr>
          <a:xfrm>
            <a:off x="1443037" y="804862"/>
            <a:ext cx="6572250" cy="1049337"/>
          </a:xfrm>
          <a:prstGeom prst="rect">
            <a:avLst/>
          </a:prstGeom>
        </p:spPr>
        <p:txBody>
          <a:bodyPr wrap="square" lIns="91440" tIns="45720" rIns="91440" bIns="45720" numCol="1" anchor="t"/>
          <a:lstStyle/>
          <a:p>
            <a:r>
              <a:t>CONTINUED</a:t>
            </a:r>
          </a:p>
        </p:txBody>
      </p:sp>
      <p:sp>
        <p:nvSpPr>
          <p:cNvPr id="398" name="Text Box 398"/>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r>
              <a:rPr lang="en-US" sz="1700" dirty="0"/>
              <a:t>30% occurred midnight to 0600 hours</a:t>
            </a:r>
          </a:p>
          <a:p>
            <a:pPr marL="228600" indent="-228600">
              <a:lnSpc>
                <a:spcPct val="110000"/>
              </a:lnSpc>
            </a:pPr>
            <a:r>
              <a:rPr lang="en-US" sz="1700" dirty="0"/>
              <a:t>94% were hanging, 48% of those used bedding</a:t>
            </a:r>
          </a:p>
          <a:p>
            <a:pPr marL="228600" indent="-228600">
              <a:lnSpc>
                <a:spcPct val="110000"/>
              </a:lnSpc>
            </a:pPr>
            <a:r>
              <a:rPr lang="en-US" sz="1700" dirty="0"/>
              <a:t>51% occurred during the first 24 hours</a:t>
            </a:r>
          </a:p>
          <a:p>
            <a:pPr marL="228600" indent="-228600">
              <a:lnSpc>
                <a:spcPct val="110000"/>
              </a:lnSpc>
            </a:pPr>
            <a:r>
              <a:rPr lang="en-US" sz="1700" dirty="0"/>
              <a:t>29% died during the first 3 hours</a:t>
            </a:r>
          </a:p>
          <a:p>
            <a:pPr marL="228600" indent="-228600">
              <a:lnSpc>
                <a:spcPct val="110000"/>
              </a:lnSpc>
            </a:pPr>
            <a:r>
              <a:rPr lang="en-US" sz="1700" dirty="0"/>
              <a:t>89% of the victims were not screened for potentially suicidal behavior at booking</a:t>
            </a:r>
          </a:p>
          <a:p>
            <a:pPr marL="228600" indent="-228600">
              <a:lnSpc>
                <a:spcPct val="110000"/>
              </a:lnSpc>
              <a:buNone/>
            </a:pPr>
            <a:endParaRPr lang="en-US" sz="1700" dirty="0"/>
          </a:p>
          <a:p>
            <a:pPr marL="228600" indent="-228600">
              <a:lnSpc>
                <a:spcPct val="110000"/>
              </a:lnSpc>
              <a:buNone/>
            </a:pPr>
            <a:r>
              <a:rPr lang="en-US" sz="1700" dirty="0"/>
              <a:t>Doesn’t hurt to ask…  Are you thinking of killing or hurting yourself?</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 name="Text Box 399"/>
          <p:cNvSpPr>
            <a:spLocks noGrp="1"/>
          </p:cNvSpPr>
          <p:nvPr>
            <p:ph type="title"/>
          </p:nvPr>
        </p:nvSpPr>
        <p:spPr>
          <a:xfrm>
            <a:off x="1443037" y="804862"/>
            <a:ext cx="6572250" cy="1049337"/>
          </a:xfrm>
          <a:prstGeom prst="rect">
            <a:avLst/>
          </a:prstGeom>
        </p:spPr>
        <p:txBody>
          <a:bodyPr wrap="square" lIns="91440" tIns="45720" rIns="91440" bIns="45720" numCol="1" anchor="t"/>
          <a:lstStyle/>
          <a:p>
            <a:pPr marL="0" indent="0" algn="ctr"/>
            <a:r>
              <a:rPr lang="en-US" dirty="0"/>
              <a:t>WHAT IS THE NEW IN JAILS NOW</a:t>
            </a:r>
            <a:br>
              <a:rPr lang="en-US" dirty="0"/>
            </a:br>
            <a:endParaRPr lang="en-US" dirty="0"/>
          </a:p>
        </p:txBody>
      </p:sp>
      <p:sp>
        <p:nvSpPr>
          <p:cNvPr id="400" name="Text Box 400"/>
          <p:cNvSpPr>
            <a:spLocks noGrp="1"/>
          </p:cNvSpPr>
          <p:nvPr>
            <p:ph/>
          </p:nvPr>
        </p:nvSpPr>
        <p:spPr>
          <a:xfrm>
            <a:off x="457200" y="2133600"/>
            <a:ext cx="8229600" cy="4525962"/>
          </a:xfrm>
          <a:prstGeom prst="rect">
            <a:avLst/>
          </a:prstGeom>
        </p:spPr>
        <p:txBody>
          <a:bodyPr wrap="square" lIns="91440" tIns="45720" rIns="91440" bIns="45720" numCol="1" anchor="t"/>
          <a:lstStyle/>
          <a:p>
            <a:r>
              <a:t>Prison Rape Elimination Act P.R.E.A.</a:t>
            </a:r>
          </a:p>
          <a:p>
            <a:endParaRPr/>
          </a:p>
          <a:p>
            <a:r>
              <a:t>Federally Law signed 9/4/2003</a:t>
            </a:r>
          </a:p>
          <a:p>
            <a:endParaRPr/>
          </a:p>
          <a:p>
            <a:r>
              <a:t>State required 1/1/2019</a:t>
            </a:r>
          </a:p>
          <a:p>
            <a:endParaRPr/>
          </a:p>
          <a:p>
            <a:r>
              <a:t>ZERO TOLERENCE POLICY</a:t>
            </a:r>
          </a:p>
          <a:p>
            <a:endParaRPr/>
          </a:p>
          <a:p>
            <a:endParaRPr/>
          </a:p>
          <a:p>
            <a:endParaRPr/>
          </a:p>
          <a:p>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Text Box 401"/>
          <p:cNvSpPr>
            <a:spLocks noGrp="1"/>
          </p:cNvSpPr>
          <p:nvPr>
            <p:ph type="title"/>
          </p:nvPr>
        </p:nvSpPr>
        <p:spPr>
          <a:xfrm>
            <a:off x="1443037" y="804862"/>
            <a:ext cx="6572250" cy="1049337"/>
          </a:xfrm>
          <a:prstGeom prst="rect">
            <a:avLst/>
          </a:prstGeom>
        </p:spPr>
        <p:txBody>
          <a:bodyPr wrap="square" lIns="91440" tIns="45720" rIns="91440" bIns="45720" numCol="1" anchor="t"/>
          <a:lstStyle/>
          <a:p>
            <a:r>
              <a:t>CCR POLICY 1029</a:t>
            </a:r>
          </a:p>
        </p:txBody>
      </p:sp>
      <p:sp>
        <p:nvSpPr>
          <p:cNvPr id="402" name="Text Box 402"/>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r>
              <a:rPr lang="en-US" dirty="0"/>
              <a:t>Requires Zero tolerance in the prevention of sexual assault</a:t>
            </a:r>
          </a:p>
          <a:p>
            <a:pPr marL="228600" indent="-228600"/>
            <a:r>
              <a:rPr lang="en-US" dirty="0"/>
              <a:t>No child or adult can consult to engage in sexual acts while detained or in custody</a:t>
            </a:r>
          </a:p>
          <a:p>
            <a:pPr marL="228600" indent="-228600"/>
            <a:r>
              <a:rPr lang="en-US" dirty="0"/>
              <a:t>An annual review and evaluation of internal and external security measures including security measures specific to prevention of sexual assault/sexual harassment will occur</a:t>
            </a:r>
          </a:p>
          <a:p>
            <a:pPr marL="228600" indent="-228600"/>
            <a:r>
              <a:rPr lang="en-US" dirty="0"/>
              <a:t>The detection, prevention and response to retaliation against those reporting abuse. </a:t>
            </a:r>
          </a:p>
          <a:p>
            <a:pPr marL="228600" indent="-228600"/>
            <a:endParaRPr lang="en-US" dirty="0"/>
          </a:p>
          <a:p>
            <a:pPr marL="228600" indent="-228600"/>
            <a:endParaRPr lang="en-US" dirty="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 name="Text Box 403"/>
          <p:cNvSpPr>
            <a:spLocks noGrp="1"/>
          </p:cNvSpPr>
          <p:nvPr>
            <p:ph type="title"/>
          </p:nvPr>
        </p:nvSpPr>
        <p:spPr>
          <a:xfrm>
            <a:off x="1443037" y="804862"/>
            <a:ext cx="6572250" cy="1049337"/>
          </a:xfrm>
          <a:prstGeom prst="rect">
            <a:avLst/>
          </a:prstGeom>
        </p:spPr>
        <p:txBody>
          <a:bodyPr wrap="square" lIns="91440" tIns="45720" rIns="91440" bIns="45720" numCol="1" anchor="t"/>
          <a:lstStyle/>
          <a:p>
            <a:r>
              <a:t>WHAT IS GOING TO CHANGE?</a:t>
            </a:r>
          </a:p>
        </p:txBody>
      </p:sp>
      <p:sp>
        <p:nvSpPr>
          <p:cNvPr id="404" name="Text Box 404"/>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r>
              <a:rPr lang="en-US" sz="1900" dirty="0"/>
              <a:t>Effective 1/1/2019, custodial agencies from TH Facilities to Type 4 Facilities shall collect data for every allegation of sexual abuse.</a:t>
            </a:r>
          </a:p>
          <a:p>
            <a:pPr marL="228600" indent="-228600">
              <a:lnSpc>
                <a:spcPct val="110000"/>
              </a:lnSpc>
            </a:pPr>
            <a:r>
              <a:rPr lang="en-US" sz="1900" dirty="0"/>
              <a:t>An investigation will be initiated by PREA coordinators in APD and will be followed up by DOJ </a:t>
            </a:r>
          </a:p>
          <a:p>
            <a:pPr marL="228600" indent="-228600">
              <a:lnSpc>
                <a:spcPct val="110000"/>
              </a:lnSpc>
            </a:pPr>
            <a:r>
              <a:rPr lang="en-US" sz="1900" dirty="0"/>
              <a:t>At minimum, data collected shall include necessary data to answer all questions from the survey of Sexual Violence conducted by the Department of Justice. </a:t>
            </a:r>
          </a:p>
          <a:p>
            <a:pPr marL="228600" indent="-228600">
              <a:lnSpc>
                <a:spcPct val="110000"/>
              </a:lnSpc>
              <a:buNone/>
            </a:pPr>
            <a:r>
              <a:rPr lang="en-US" sz="1900" dirty="0"/>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 name="Text Box 175"/>
          <p:cNvSpPr>
            <a:spLocks noGrp="1"/>
          </p:cNvSpPr>
          <p:nvPr>
            <p:ph type="title"/>
          </p:nvPr>
        </p:nvSpPr>
        <p:spPr>
          <a:xfrm>
            <a:off x="609600" y="274637"/>
            <a:ext cx="8077200" cy="1143000"/>
          </a:xfrm>
          <a:prstGeom prst="rect">
            <a:avLst/>
          </a:prstGeom>
        </p:spPr>
        <p:txBody>
          <a:bodyPr wrap="square" lIns="91440" tIns="45720" rIns="91440" bIns="45720" numCol="1" anchor="t"/>
          <a:lstStyle/>
          <a:p>
            <a:pPr marL="0" indent="0" algn="ctr"/>
            <a:r>
              <a:rPr lang="en-US" dirty="0"/>
              <a:t>TYPES OF JAILS</a:t>
            </a:r>
          </a:p>
        </p:txBody>
      </p:sp>
      <p:sp>
        <p:nvSpPr>
          <p:cNvPr id="176" name="Text Box 176"/>
          <p:cNvSpPr>
            <a:spLocks noGrp="1"/>
          </p:cNvSpPr>
          <p:nvPr>
            <p:ph/>
          </p:nvPr>
        </p:nvSpPr>
        <p:spPr>
          <a:xfrm>
            <a:off x="1096962" y="1905000"/>
            <a:ext cx="6570662" cy="3451225"/>
          </a:xfrm>
          <a:prstGeom prst="rect">
            <a:avLst/>
          </a:prstGeom>
        </p:spPr>
        <p:txBody>
          <a:bodyPr wrap="square" lIns="91440" tIns="45720" rIns="91440" bIns="45720" numCol="1" anchor="t"/>
          <a:lstStyle/>
          <a:p>
            <a:pPr marL="1143000" lvl="4" indent="0">
              <a:buNone/>
            </a:pPr>
            <a:r>
              <a:rPr lang="en-US" sz="3200" b="1" dirty="0"/>
              <a:t>             Type III</a:t>
            </a:r>
          </a:p>
          <a:p>
            <a:pPr marL="1143000" lvl="4" indent="0">
              <a:buNone/>
            </a:pPr>
            <a:r>
              <a:rPr lang="en-US" sz="2400" dirty="0"/>
              <a:t>Local detention facility used for the detention of convicted/sentenced person</a:t>
            </a:r>
          </a:p>
          <a:p>
            <a:pPr marL="1143000" lvl="4" indent="0">
              <a:buNone/>
            </a:pPr>
            <a:endParaRPr lang="en-US" sz="2400" dirty="0"/>
          </a:p>
        </p:txBody>
      </p:sp>
      <p:pic>
        <p:nvPicPr>
          <p:cNvPr id="177" name="Picture 177"/>
          <p:cNvPicPr>
            <a:picLocks noChangeAspect="1"/>
          </p:cNvPicPr>
          <p:nvPr/>
        </p:nvPicPr>
        <p:blipFill>
          <a:blip r:embed="rId2"/>
          <a:stretch/>
        </p:blipFill>
        <p:spPr>
          <a:xfrm>
            <a:off x="2057400" y="3571875"/>
            <a:ext cx="5419725" cy="3005137"/>
          </a:xfrm>
          <a:prstGeom prst="rect">
            <a:avLst/>
          </a:prstGeom>
          <a:noFill/>
          <a:ln>
            <a:noFill/>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 name="Text Box 405"/>
          <p:cNvSpPr>
            <a:spLocks noGrp="1"/>
          </p:cNvSpPr>
          <p:nvPr>
            <p:ph type="title"/>
          </p:nvPr>
        </p:nvSpPr>
        <p:spPr>
          <a:xfrm>
            <a:off x="1443037" y="804862"/>
            <a:ext cx="6572250" cy="1049337"/>
          </a:xfrm>
          <a:prstGeom prst="rect">
            <a:avLst/>
          </a:prstGeom>
        </p:spPr>
        <p:txBody>
          <a:bodyPr wrap="square" lIns="91440" tIns="45720" rIns="91440" bIns="45720" numCol="1" anchor="t"/>
          <a:lstStyle/>
          <a:p>
            <a:r>
              <a:t>WHAT IS GOING TO CHANGE…</a:t>
            </a:r>
          </a:p>
        </p:txBody>
      </p:sp>
      <p:sp>
        <p:nvSpPr>
          <p:cNvPr id="406" name="Text Box 406"/>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00000"/>
              </a:lnSpc>
            </a:pPr>
            <a:r>
              <a:rPr lang="en-US" sz="1900" dirty="0"/>
              <a:t>PREA screening forms for each inmate before entry into jail </a:t>
            </a:r>
          </a:p>
          <a:p>
            <a:pPr marL="228600" indent="-228600">
              <a:lnSpc>
                <a:spcPct val="100000"/>
              </a:lnSpc>
            </a:pPr>
            <a:r>
              <a:rPr lang="en-US" sz="1900" dirty="0"/>
              <a:t>Signs posted in common areas to educate inmate on how to report abuse</a:t>
            </a:r>
          </a:p>
          <a:p>
            <a:pPr marL="228600" indent="-228600">
              <a:lnSpc>
                <a:spcPct val="100000"/>
              </a:lnSpc>
            </a:pPr>
            <a:r>
              <a:rPr lang="en-US" sz="1900" dirty="0"/>
              <a:t>Access to phone, mail to contact family and friends about abuse</a:t>
            </a:r>
          </a:p>
          <a:p>
            <a:pPr marL="228600" indent="-228600">
              <a:lnSpc>
                <a:spcPct val="100000"/>
              </a:lnSpc>
            </a:pPr>
            <a:r>
              <a:rPr lang="en-US" sz="1900" dirty="0"/>
              <a:t>PREA screening forms for each inmate before they leave the jail</a:t>
            </a:r>
          </a:p>
          <a:p>
            <a:pPr marL="228600" indent="-228600">
              <a:lnSpc>
                <a:spcPct val="100000"/>
              </a:lnSpc>
            </a:pPr>
            <a:r>
              <a:rPr lang="en-US" sz="1900" dirty="0"/>
              <a:t>Agencies will need PREA coordinators, manager</a:t>
            </a:r>
          </a:p>
          <a:p>
            <a:pPr marL="228600" indent="-228600">
              <a:lnSpc>
                <a:spcPct val="100000"/>
              </a:lnSpc>
            </a:pPr>
            <a:r>
              <a:rPr lang="en-US" sz="1900" dirty="0"/>
              <a:t>LGBTQ community </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959480-D452-400F-9F16-E1C28CF3FD0C}"/>
              </a:ext>
            </a:extLst>
          </p:cNvPr>
          <p:cNvSpPr>
            <a:spLocks noGrp="1"/>
          </p:cNvSpPr>
          <p:nvPr>
            <p:ph type="title"/>
          </p:nvPr>
        </p:nvSpPr>
        <p:spPr/>
        <p:txBody>
          <a:bodyPr/>
          <a:lstStyle/>
          <a:p>
            <a:endParaRPr lang="en-US"/>
          </a:p>
        </p:txBody>
      </p:sp>
      <p:pic>
        <p:nvPicPr>
          <p:cNvPr id="7" name="Picture 6" descr="A picture containing text&#10;&#10;Description automatically generated">
            <a:extLst>
              <a:ext uri="{FF2B5EF4-FFF2-40B4-BE49-F238E27FC236}">
                <a16:creationId xmlns:a16="http://schemas.microsoft.com/office/drawing/2014/main" id="{A4B87C0B-5518-4D40-9B43-B5440DAD1B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531" y="215228"/>
            <a:ext cx="8413014" cy="6427543"/>
          </a:xfrm>
          <a:prstGeom prst="rect">
            <a:avLst/>
          </a:prstGeom>
        </p:spPr>
      </p:pic>
      <p:sp>
        <p:nvSpPr>
          <p:cNvPr id="9" name="Content Placeholder 8">
            <a:extLst>
              <a:ext uri="{FF2B5EF4-FFF2-40B4-BE49-F238E27FC236}">
                <a16:creationId xmlns:a16="http://schemas.microsoft.com/office/drawing/2014/main" id="{F4DFDD9C-CF0C-433A-817F-55716FFBC133}"/>
              </a:ext>
            </a:extLst>
          </p:cNvPr>
          <p:cNvSpPr>
            <a:spLocks noGrp="1"/>
          </p:cNvSpPr>
          <p:nvPr>
            <p:ph idx="1"/>
          </p:nvPr>
        </p:nvSpPr>
        <p:spPr>
          <a:xfrm>
            <a:off x="268531" y="2016125"/>
            <a:ext cx="7746756" cy="3869668"/>
          </a:xfrm>
        </p:spPr>
        <p:txBody>
          <a:bodyPr/>
          <a:lstStyle/>
          <a:p>
            <a:endParaRPr lang="en-US" dirty="0"/>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 name="Picture 409"/>
          <p:cNvPicPr>
            <a:picLocks noChangeAspect="1"/>
          </p:cNvPicPr>
          <p:nvPr/>
        </p:nvPicPr>
        <p:blipFill>
          <a:blip r:embed="rId2"/>
          <a:srcRect/>
          <a:stretch/>
        </p:blipFill>
        <p:spPr>
          <a:xfrm>
            <a:off x="-22290087" y="-3990975"/>
            <a:ext cx="5297487" cy="6854825"/>
          </a:xfrm>
          <a:prstGeom prst="rect">
            <a:avLst/>
          </a:prstGeom>
        </p:spPr>
      </p:pic>
      <p:pic>
        <p:nvPicPr>
          <p:cNvPr id="411" name="Picture 411"/>
          <p:cNvPicPr>
            <a:picLocks noChangeAspect="1"/>
          </p:cNvPicPr>
          <p:nvPr/>
        </p:nvPicPr>
        <p:blipFill>
          <a:blip r:embed="rId3"/>
          <a:srcRect l="17374" t="12222" r="16515" b="13333"/>
          <a:stretch/>
        </p:blipFill>
        <p:spPr>
          <a:xfrm>
            <a:off x="1143000" y="152400"/>
            <a:ext cx="7162800" cy="6232525"/>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3" name="Picture 413"/>
          <p:cNvPicPr>
            <a:picLocks noChangeAspect="1"/>
          </p:cNvPicPr>
          <p:nvPr/>
        </p:nvPicPr>
        <p:blipFill>
          <a:blip r:embed="rId2"/>
          <a:srcRect l="18289"/>
          <a:stretch/>
        </p:blipFill>
        <p:spPr>
          <a:xfrm>
            <a:off x="990600" y="219075"/>
            <a:ext cx="7239000" cy="6324600"/>
          </a:xfrm>
          <a:prstGeom prst="rect">
            <a:avLst/>
          </a:prstGeom>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 name="Text Box 415"/>
          <p:cNvSpPr>
            <a:spLocks noGrp="1"/>
          </p:cNvSpPr>
          <p:nvPr>
            <p:ph type="title"/>
          </p:nvPr>
        </p:nvSpPr>
        <p:spPr>
          <a:xfrm>
            <a:off x="1443037" y="804862"/>
            <a:ext cx="6572250" cy="1049337"/>
          </a:xfrm>
          <a:prstGeom prst="rect">
            <a:avLst/>
          </a:prstGeom>
        </p:spPr>
        <p:txBody>
          <a:bodyPr wrap="square" lIns="91440" tIns="45720" rIns="91440" bIns="45720" numCol="1" anchor="t"/>
          <a:lstStyle/>
          <a:p>
            <a:endParaRPr/>
          </a:p>
        </p:txBody>
      </p:sp>
      <p:sp>
        <p:nvSpPr>
          <p:cNvPr id="416" name="Text Box 416"/>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r>
              <a:rPr lang="en-US" b="1" dirty="0"/>
              <a:t>Video of Deputy fired for having sex with inmate</a:t>
            </a:r>
          </a:p>
          <a:p>
            <a:r>
              <a:rPr lang="en-US" sz="1800" dirty="0">
                <a:solidFill>
                  <a:srgbClr val="B71E42"/>
                </a:solidFill>
                <a:effectLst/>
                <a:latin typeface="Calibri" panose="020F0502020204030204" pitchFamily="34" charset="0"/>
                <a:ea typeface="Calibri" panose="020F0502020204030204" pitchFamily="34" charset="0"/>
                <a:cs typeface="Times New Roman" panose="02020603050405020304" pitchFamily="18" charset="0"/>
                <a:hlinkClick r:id="rId2"/>
              </a:rPr>
              <a:t>https://youtu.be/S4ysIqyTAVg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228600" indent="-228600"/>
            <a:endParaRPr lang="en-US" b="1" dirty="0"/>
          </a:p>
          <a:p>
            <a:pPr marL="228600" indent="-228600"/>
            <a:endParaRPr lang="en-US" b="1"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 name="Text Box 417"/>
          <p:cNvSpPr>
            <a:spLocks noGrp="1"/>
          </p:cNvSpPr>
          <p:nvPr>
            <p:ph type="title"/>
          </p:nvPr>
        </p:nvSpPr>
        <p:spPr>
          <a:xfrm>
            <a:off x="1443037" y="804862"/>
            <a:ext cx="6572250" cy="1049337"/>
          </a:xfrm>
          <a:prstGeom prst="rect">
            <a:avLst/>
          </a:prstGeom>
        </p:spPr>
        <p:txBody>
          <a:bodyPr wrap="square" lIns="91440" tIns="45720" rIns="91440" bIns="45720" numCol="1" anchor="t"/>
          <a:lstStyle/>
          <a:p>
            <a:r>
              <a:rPr dirty="0"/>
              <a:t>IF YOU WOULD LIKE TO KEEP THE THINGS YOU HAVE, LET'S RECAP!</a:t>
            </a:r>
          </a:p>
        </p:txBody>
      </p:sp>
      <p:sp>
        <p:nvSpPr>
          <p:cNvPr id="418" name="Text Box 418"/>
          <p:cNvSpPr>
            <a:spLocks noGrp="1"/>
          </p:cNvSpPr>
          <p:nvPr>
            <p:ph/>
          </p:nvPr>
        </p:nvSpPr>
        <p:spPr>
          <a:xfrm>
            <a:off x="1443037" y="2016125"/>
            <a:ext cx="6572250" cy="3449637"/>
          </a:xfrm>
          <a:prstGeom prst="rect">
            <a:avLst/>
          </a:prstGeom>
        </p:spPr>
        <p:txBody>
          <a:bodyPr wrap="square" lIns="91440" tIns="45720" rIns="91440" bIns="45720" numCol="1" anchor="t"/>
          <a:lstStyle/>
          <a:p>
            <a:pPr marL="228600" indent="-228600">
              <a:lnSpc>
                <a:spcPct val="110000"/>
              </a:lnSpc>
            </a:pPr>
            <a:r>
              <a:rPr lang="en-US" dirty="0"/>
              <a:t>PREA-ZERO TOLERANCE of sexual abuse or harassment in the jail</a:t>
            </a:r>
          </a:p>
          <a:p>
            <a:pPr marL="228600" indent="-228600">
              <a:lnSpc>
                <a:spcPct val="110000"/>
              </a:lnSpc>
            </a:pPr>
            <a:r>
              <a:rPr lang="en-US" dirty="0"/>
              <a:t>DO NOT violate an inmates rights</a:t>
            </a:r>
          </a:p>
          <a:p>
            <a:pPr marL="228600" indent="-228600">
              <a:lnSpc>
                <a:spcPct val="110000"/>
              </a:lnSpc>
            </a:pPr>
            <a:r>
              <a:rPr lang="en-US" dirty="0"/>
              <a:t>Follow Department Jail policy; our policy is in line with State and Federal Law. This can be found in LEXIPOL and is also printed out in jail</a:t>
            </a:r>
          </a:p>
          <a:p>
            <a:pPr marL="228600" indent="-228600">
              <a:lnSpc>
                <a:spcPct val="110000"/>
              </a:lnSpc>
            </a:pPr>
            <a:endParaRPr lang="en-US" dirty="0"/>
          </a:p>
          <a:p>
            <a:pPr marL="228600" indent="-228600" algn="ctr">
              <a:lnSpc>
                <a:spcPct val="110000"/>
              </a:lnSpc>
              <a:buNone/>
            </a:pPr>
            <a:r>
              <a:rPr lang="en-US" dirty="0"/>
              <a:t>Any Questions?</a:t>
            </a:r>
          </a:p>
          <a:p>
            <a:pPr marL="228600" indent="-228600">
              <a:lnSpc>
                <a:spcPct val="110000"/>
              </a:lnSpc>
            </a:pPr>
            <a:endParaRPr lang="en-US" dirty="0"/>
          </a:p>
          <a:p>
            <a:pPr marL="228600" indent="-228600">
              <a:lnSpc>
                <a:spcPct val="110000"/>
              </a:lnSpc>
            </a:pPr>
            <a:endParaRPr 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F02061-FD2D-4105-9C39-D3D28DE0692E}"/>
              </a:ext>
            </a:extLst>
          </p:cNvPr>
          <p:cNvSpPr>
            <a:spLocks noGrp="1"/>
          </p:cNvSpPr>
          <p:nvPr>
            <p:ph type="title"/>
          </p:nvPr>
        </p:nvSpPr>
        <p:spPr/>
        <p:txBody>
          <a:bodyPr/>
          <a:lstStyle/>
          <a:p>
            <a:r>
              <a:rPr lang="en-US" dirty="0"/>
              <a:t>Cell Extraction Gone Bad</a:t>
            </a:r>
          </a:p>
        </p:txBody>
      </p:sp>
      <p:sp>
        <p:nvSpPr>
          <p:cNvPr id="3" name="Content Placeholder 2">
            <a:extLst>
              <a:ext uri="{FF2B5EF4-FFF2-40B4-BE49-F238E27FC236}">
                <a16:creationId xmlns:a16="http://schemas.microsoft.com/office/drawing/2014/main" id="{CC6C1D75-A056-456D-A340-190B9EA1F102}"/>
              </a:ext>
            </a:extLst>
          </p:cNvPr>
          <p:cNvSpPr>
            <a:spLocks noGrp="1"/>
          </p:cNvSpPr>
          <p:nvPr>
            <p:ph idx="1"/>
          </p:nvPr>
        </p:nvSpPr>
        <p:spPr/>
        <p:txBody>
          <a:bodyPr/>
          <a:lstStyle/>
          <a:p>
            <a:r>
              <a:rPr lang="en-US" dirty="0">
                <a:hlinkClick r:id="rId2"/>
              </a:rPr>
              <a:t>RAW: Richland County Jail video shows critical moments before Alexander Rios’s death - YouTube</a:t>
            </a:r>
            <a:endParaRPr lang="en-US" dirty="0"/>
          </a:p>
        </p:txBody>
      </p:sp>
    </p:spTree>
    <p:extLst>
      <p:ext uri="{BB962C8B-B14F-4D97-AF65-F5344CB8AC3E}">
        <p14:creationId xmlns:p14="http://schemas.microsoft.com/office/powerpoint/2010/main" val="2157542961"/>
      </p:ext>
    </p:extLst>
  </p:cSld>
  <p:clrMapOvr>
    <a:masterClrMapping/>
  </p:clrMapOvr>
</p:sld>
</file>

<file path=ppt/theme/theme1.xml><?xml version="1.0" encoding="utf-8"?>
<a:theme xmlns:a="http://schemas.openxmlformats.org/drawingml/2006/main" name="Default Design">
  <a:themeElements>
    <a:clrScheme name="Office">
      <a:dk1>
        <a:srgbClr val="000000"/>
      </a:dk1>
      <a:lt1>
        <a:srgbClr val="FFFFFF"/>
      </a:lt1>
      <a:dk2>
        <a:srgbClr val="454545"/>
      </a:dk2>
      <a:lt2>
        <a:srgbClr val="DFDBD5"/>
      </a:lt2>
      <a:accent1>
        <a:srgbClr val="B71E42"/>
      </a:accent1>
      <a:accent2>
        <a:srgbClr val="DE478E"/>
      </a:accent2>
      <a:accent3>
        <a:srgbClr val="FFFFFF"/>
      </a:accent3>
      <a:accent4>
        <a:srgbClr val="B71E42"/>
      </a:accent4>
      <a:accent5>
        <a:srgbClr val="DE478E"/>
      </a:accent5>
      <a:accent6>
        <a:srgbClr val="FFFFFF"/>
      </a:accent6>
      <a:hlink>
        <a:srgbClr val="FA2B5C"/>
      </a:hlink>
      <a:folHlink>
        <a:srgbClr val="BC658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Design">
  <a:themeElements>
    <a:clrScheme name="Office">
      <a:dk1>
        <a:srgbClr val="000000"/>
      </a:dk1>
      <a:lt1>
        <a:srgbClr val="FFFFFF"/>
      </a:lt1>
      <a:dk2>
        <a:srgbClr val="454545"/>
      </a:dk2>
      <a:lt2>
        <a:srgbClr val="DFDBD5"/>
      </a:lt2>
      <a:accent1>
        <a:srgbClr val="B71E42"/>
      </a:accent1>
      <a:accent2>
        <a:srgbClr val="DE478E"/>
      </a:accent2>
      <a:accent3>
        <a:srgbClr val="FFFFFF"/>
      </a:accent3>
      <a:accent4>
        <a:srgbClr val="B71E42"/>
      </a:accent4>
      <a:accent5>
        <a:srgbClr val="DE478E"/>
      </a:accent5>
      <a:accent6>
        <a:srgbClr val="FFFFFF"/>
      </a:accent6>
      <a:hlink>
        <a:srgbClr val="FA2B5C"/>
      </a:hlink>
      <a:folHlink>
        <a:srgbClr val="BC658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Design">
  <a:themeElements>
    <a:clrScheme name="Office">
      <a:dk1>
        <a:srgbClr val="000000"/>
      </a:dk1>
      <a:lt1>
        <a:srgbClr val="FFFFFF"/>
      </a:lt1>
      <a:dk2>
        <a:srgbClr val="454545"/>
      </a:dk2>
      <a:lt2>
        <a:srgbClr val="DFDBD5"/>
      </a:lt2>
      <a:accent1>
        <a:srgbClr val="B71E42"/>
      </a:accent1>
      <a:accent2>
        <a:srgbClr val="DE478E"/>
      </a:accent2>
      <a:accent3>
        <a:srgbClr val="FFFFFF"/>
      </a:accent3>
      <a:accent4>
        <a:srgbClr val="B71E42"/>
      </a:accent4>
      <a:accent5>
        <a:srgbClr val="DE478E"/>
      </a:accent5>
      <a:accent6>
        <a:srgbClr val="FFFFFF"/>
      </a:accent6>
      <a:hlink>
        <a:srgbClr val="FA2B5C"/>
      </a:hlink>
      <a:folHlink>
        <a:srgbClr val="BC658E"/>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456</TotalTime>
  <Words>4667</Words>
  <Application>Microsoft Office PowerPoint</Application>
  <PresentationFormat>On-screen Show (4:3)</PresentationFormat>
  <Paragraphs>500</Paragraphs>
  <Slides>96</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96</vt:i4>
      </vt:variant>
    </vt:vector>
  </HeadingPairs>
  <TitlesOfParts>
    <vt:vector size="104" baseType="lpstr">
      <vt:lpstr>Arial</vt:lpstr>
      <vt:lpstr>Calibri</vt:lpstr>
      <vt:lpstr>Gill Sans MT</vt:lpstr>
      <vt:lpstr>Wingdings 2</vt:lpstr>
      <vt:lpstr>Wingdings 3</vt:lpstr>
      <vt:lpstr>Default Design</vt:lpstr>
      <vt:lpstr>Default Design</vt:lpstr>
      <vt:lpstr>Default Design</vt:lpstr>
      <vt:lpstr>HOLDING FACILITIES</vt:lpstr>
      <vt:lpstr>TITLE 15 UPDATE</vt:lpstr>
      <vt:lpstr>TITLE 15 FACTS </vt:lpstr>
      <vt:lpstr>TITLE 15 FACTS </vt:lpstr>
      <vt:lpstr>TYPES OF JAILS</vt:lpstr>
      <vt:lpstr>TYPES OF JAILS</vt:lpstr>
      <vt:lpstr>TYPES OF JAILS</vt:lpstr>
      <vt:lpstr>TYPES OF JAILS</vt:lpstr>
      <vt:lpstr>TYPES OF JAILS</vt:lpstr>
      <vt:lpstr>TYPES OF JAILS</vt:lpstr>
      <vt:lpstr>LIABILITY</vt:lpstr>
      <vt:lpstr>TYPES OF LIABILITIES IN JAIL</vt:lpstr>
      <vt:lpstr>1024. COURT/TEMP HOLDING TRAINING</vt:lpstr>
      <vt:lpstr>1025. CONTINUING PROFESSIONAL TRAINING</vt:lpstr>
      <vt:lpstr>1027. NUMBER OF PERSONNEL</vt:lpstr>
      <vt:lpstr>1028. FIRE &amp; LIFE SAFETY STAFF</vt:lpstr>
      <vt:lpstr>PowerPoint Presentation</vt:lpstr>
      <vt:lpstr>1029. POLICY &amp; PROCEDURES MANUAL</vt:lpstr>
      <vt:lpstr>1051. COMMUNICABLE DISEASES</vt:lpstr>
      <vt:lpstr>1044. INCIDENT REPORTS</vt:lpstr>
      <vt:lpstr>1046 DEATH IN CUSTODY</vt:lpstr>
      <vt:lpstr>1050. CLASSIFICATION PLAN</vt:lpstr>
      <vt:lpstr>GENERAL HOUSING</vt:lpstr>
      <vt:lpstr>ADMINISTRATIVE SEGREGATION</vt:lpstr>
      <vt:lpstr>1052. MENTALLY DISORDERED INMATES</vt:lpstr>
      <vt:lpstr>1056. USE OF SOBERING CELL</vt:lpstr>
      <vt:lpstr>1058 USE OF RESTRAINTS</vt:lpstr>
      <vt:lpstr>1059. DNA COLLECTION, USE OF FORCE</vt:lpstr>
      <vt:lpstr>SUICIDE VIDEO</vt:lpstr>
      <vt:lpstr>TITLE 15 ARTICLE 3 SECTION 1024</vt:lpstr>
      <vt:lpstr>MINIMUM JAIL STANDARDS</vt:lpstr>
      <vt:lpstr>STANDARDS CONTINUED…</vt:lpstr>
      <vt:lpstr>EMERGENCY SUSPENSION OF REQUIREMENTS</vt:lpstr>
      <vt:lpstr>FACILITY DESIGN CRITERIA</vt:lpstr>
      <vt:lpstr>MEALS AND SNACKS</vt:lpstr>
      <vt:lpstr>PowerPoint Presentation</vt:lpstr>
      <vt:lpstr>MEALS AND JUVENILES</vt:lpstr>
      <vt:lpstr>INSPECTIONS AND OPERATIONS REVIEW</vt:lpstr>
      <vt:lpstr>KEY CONTROL </vt:lpstr>
      <vt:lpstr>WEAPONS, AMMO &amp; CHEMICAL AGENTS</vt:lpstr>
      <vt:lpstr>DEPARTMENT POLICY </vt:lpstr>
      <vt:lpstr>STATE JAIL INSPECTIONS</vt:lpstr>
      <vt:lpstr>LIABILITY </vt:lpstr>
      <vt:lpstr>PowerPoint Presentation</vt:lpstr>
      <vt:lpstr>DEFINITIONS AND TERMS APPLICABLE TO COURT &amp; TEMP HOLDING FACILITIES</vt:lpstr>
      <vt:lpstr>TEMPORARY HOLDING FACILITY</vt:lpstr>
      <vt:lpstr>TEMPORARY CUSTODY</vt:lpstr>
      <vt:lpstr>NON-SECURE CUSTODY</vt:lpstr>
      <vt:lpstr>SECURE CUSTODY</vt:lpstr>
      <vt:lpstr>PEOPLE WITH DISABILITIES</vt:lpstr>
      <vt:lpstr>SAFETY CHECKS</vt:lpstr>
      <vt:lpstr>DISCIPLINE </vt:lpstr>
      <vt:lpstr>DISCIPLINE </vt:lpstr>
      <vt:lpstr>PowerPoint Presentation</vt:lpstr>
      <vt:lpstr>PowerPoint Presentation</vt:lpstr>
      <vt:lpstr>PowerPoint Presentation</vt:lpstr>
      <vt:lpstr>PowerPoint Presentation</vt:lpstr>
      <vt:lpstr>PRISONER LOGS</vt:lpstr>
      <vt:lpstr>PRISONER LOGS</vt:lpstr>
      <vt:lpstr>ARREST LOGS </vt:lpstr>
      <vt:lpstr>PowerPoint Presentation</vt:lpstr>
      <vt:lpstr>JUVENILE/ADULT PRISONERS CONTACT</vt:lpstr>
      <vt:lpstr>JUVENILE OFFENDERS</vt:lpstr>
      <vt:lpstr>JUVENILES CONT….</vt:lpstr>
      <vt:lpstr>PowerPoint Presentation</vt:lpstr>
      <vt:lpstr>SB 203 Bradford Bill Protecting Youth Miranda Rights</vt:lpstr>
      <vt:lpstr>SEARCHES – TYPES</vt:lpstr>
      <vt:lpstr>CUSTODY SEARCH</vt:lpstr>
      <vt:lpstr>STRIP SEARCH</vt:lpstr>
      <vt:lpstr>STRIP SEARCH CONT….</vt:lpstr>
      <vt:lpstr>BODY CAVITY SEARCH</vt:lpstr>
      <vt:lpstr>PERSONNEL/POPULATION ACCOUNTING</vt:lpstr>
      <vt:lpstr>INTAKE AND SCREENING</vt:lpstr>
      <vt:lpstr>NOT TO BE DETAINED AT SPD </vt:lpstr>
      <vt:lpstr>MAY BE DETAINED….</vt:lpstr>
      <vt:lpstr>SCREENING</vt:lpstr>
      <vt:lpstr>INMATE SEGREGATION</vt:lpstr>
      <vt:lpstr>PHONE CALLS</vt:lpstr>
      <vt:lpstr>PHONE CALLS </vt:lpstr>
      <vt:lpstr>EMERGENCY PROCEDURE/PLANNING</vt:lpstr>
      <vt:lpstr>OFFICER SAFETY</vt:lpstr>
      <vt:lpstr>POLICY AND PROCEDURE MANUAL</vt:lpstr>
      <vt:lpstr>SUICIDE PREVENTION</vt:lpstr>
      <vt:lpstr>POSSIBLE WARNING SIGNS…..</vt:lpstr>
      <vt:lpstr>NATIONAL JAIL SUICIDE RESEARCH</vt:lpstr>
      <vt:lpstr>CONTINUED</vt:lpstr>
      <vt:lpstr>WHAT IS THE NEW IN JAILS NOW </vt:lpstr>
      <vt:lpstr>CCR POLICY 1029</vt:lpstr>
      <vt:lpstr>WHAT IS GOING TO CHANGE?</vt:lpstr>
      <vt:lpstr>WHAT IS GOING TO CHANGE…</vt:lpstr>
      <vt:lpstr>PowerPoint Presentation</vt:lpstr>
      <vt:lpstr>PowerPoint Presentation</vt:lpstr>
      <vt:lpstr>PowerPoint Presentation</vt:lpstr>
      <vt:lpstr>PowerPoint Presentation</vt:lpstr>
      <vt:lpstr>IF YOU WOULD LIKE TO KEEP THE THINGS YOU HAVE, LET'S RECAP!</vt:lpstr>
      <vt:lpstr>Cell Extraction Gone Bad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HOLDING FACILITIES</dc:title>
  <dc:creator>John Murray</dc:creator>
  <cp:lastModifiedBy>Robert Zuniga</cp:lastModifiedBy>
  <cp:revision>27</cp:revision>
  <dcterms:modified xsi:type="dcterms:W3CDTF">2023-10-24T12:05:25Z</dcterms:modified>
</cp:coreProperties>
</file>